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45000" cy="450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5" Type="http://schemas.openxmlformats.org/officeDocument/2006/relationships/notesSlide" Target="../notesSlides/notesSlide1.xml"/><Relationship Id="rId54" Type="http://schemas.openxmlformats.org/officeDocument/2006/relationships/slideLayout" Target="../slideLayouts/slideLayout1.xml"/><Relationship Id="rId53" Type="http://schemas.openxmlformats.org/officeDocument/2006/relationships/tags" Target="../tags/tag53.xml"/><Relationship Id="rId52" Type="http://schemas.openxmlformats.org/officeDocument/2006/relationships/tags" Target="../tags/tag52.xml"/><Relationship Id="rId51" Type="http://schemas.openxmlformats.org/officeDocument/2006/relationships/tags" Target="../tags/tag51.xml"/><Relationship Id="rId50" Type="http://schemas.openxmlformats.org/officeDocument/2006/relationships/tags" Target="../tags/tag50.xml"/><Relationship Id="rId5" Type="http://schemas.openxmlformats.org/officeDocument/2006/relationships/tags" Target="../tags/tag5.xml"/><Relationship Id="rId49" Type="http://schemas.openxmlformats.org/officeDocument/2006/relationships/tags" Target="../tags/tag49.xml"/><Relationship Id="rId48" Type="http://schemas.openxmlformats.org/officeDocument/2006/relationships/tags" Target="../tags/tag48.xml"/><Relationship Id="rId47" Type="http://schemas.openxmlformats.org/officeDocument/2006/relationships/tags" Target="../tags/tag47.xml"/><Relationship Id="rId46" Type="http://schemas.openxmlformats.org/officeDocument/2006/relationships/tags" Target="../tags/tag46.xml"/><Relationship Id="rId45" Type="http://schemas.openxmlformats.org/officeDocument/2006/relationships/tags" Target="../tags/tag45.xml"/><Relationship Id="rId44" Type="http://schemas.openxmlformats.org/officeDocument/2006/relationships/tags" Target="../tags/tag44.xml"/><Relationship Id="rId43" Type="http://schemas.openxmlformats.org/officeDocument/2006/relationships/tags" Target="../tags/tag43.xml"/><Relationship Id="rId42" Type="http://schemas.openxmlformats.org/officeDocument/2006/relationships/tags" Target="../tags/tag42.xml"/><Relationship Id="rId41" Type="http://schemas.openxmlformats.org/officeDocument/2006/relationships/tags" Target="../tags/tag41.xml"/><Relationship Id="rId40" Type="http://schemas.openxmlformats.org/officeDocument/2006/relationships/tags" Target="../tags/tag40.xml"/><Relationship Id="rId4" Type="http://schemas.openxmlformats.org/officeDocument/2006/relationships/tags" Target="../tags/tag4.xml"/><Relationship Id="rId39" Type="http://schemas.openxmlformats.org/officeDocument/2006/relationships/tags" Target="../tags/tag39.xml"/><Relationship Id="rId38" Type="http://schemas.openxmlformats.org/officeDocument/2006/relationships/tags" Target="../tags/tag38.xml"/><Relationship Id="rId37" Type="http://schemas.openxmlformats.org/officeDocument/2006/relationships/tags" Target="../tags/tag37.xml"/><Relationship Id="rId36" Type="http://schemas.openxmlformats.org/officeDocument/2006/relationships/tags" Target="../tags/tag36.xml"/><Relationship Id="rId35" Type="http://schemas.openxmlformats.org/officeDocument/2006/relationships/tags" Target="../tags/tag35.xml"/><Relationship Id="rId34" Type="http://schemas.openxmlformats.org/officeDocument/2006/relationships/tags" Target="../tags/tag34.xml"/><Relationship Id="rId33" Type="http://schemas.openxmlformats.org/officeDocument/2006/relationships/tags" Target="../tags/tag33.xml"/><Relationship Id="rId32" Type="http://schemas.openxmlformats.org/officeDocument/2006/relationships/tags" Target="../tags/tag32.xml"/><Relationship Id="rId31" Type="http://schemas.openxmlformats.org/officeDocument/2006/relationships/tags" Target="../tags/tag31.xml"/><Relationship Id="rId30" Type="http://schemas.openxmlformats.org/officeDocument/2006/relationships/tags" Target="../tags/tag30.xml"/><Relationship Id="rId3" Type="http://schemas.openxmlformats.org/officeDocument/2006/relationships/tags" Target="../tags/tag3.xml"/><Relationship Id="rId29" Type="http://schemas.openxmlformats.org/officeDocument/2006/relationships/tags" Target="../tags/tag29.xml"/><Relationship Id="rId28" Type="http://schemas.openxmlformats.org/officeDocument/2006/relationships/tags" Target="../tags/tag28.xml"/><Relationship Id="rId27" Type="http://schemas.openxmlformats.org/officeDocument/2006/relationships/tags" Target="../tags/tag27.xml"/><Relationship Id="rId26" Type="http://schemas.openxmlformats.org/officeDocument/2006/relationships/tags" Target="../tags/tag26.xml"/><Relationship Id="rId25" Type="http://schemas.openxmlformats.org/officeDocument/2006/relationships/tags" Target="../tags/tag25.xml"/><Relationship Id="rId24" Type="http://schemas.openxmlformats.org/officeDocument/2006/relationships/tags" Target="../tags/tag24.xml"/><Relationship Id="rId23" Type="http://schemas.openxmlformats.org/officeDocument/2006/relationships/tags" Target="../tags/tag23.xml"/><Relationship Id="rId22" Type="http://schemas.openxmlformats.org/officeDocument/2006/relationships/tags" Target="../tags/tag22.xml"/><Relationship Id="rId21" Type="http://schemas.openxmlformats.org/officeDocument/2006/relationships/tags" Target="../tags/tag21.xml"/><Relationship Id="rId20" Type="http://schemas.openxmlformats.org/officeDocument/2006/relationships/tags" Target="../tags/tag20.xml"/><Relationship Id="rId2" Type="http://schemas.openxmlformats.org/officeDocument/2006/relationships/tags" Target="../tags/tag2.xml"/><Relationship Id="rId19" Type="http://schemas.openxmlformats.org/officeDocument/2006/relationships/tags" Target="../tags/tag19.xml"/><Relationship Id="rId18" Type="http://schemas.openxmlformats.org/officeDocument/2006/relationships/tags" Target="../tags/tag18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9" name="Text Box 38"/>
          <p:cNvSpPr txBox="1"/>
          <p:nvPr/>
        </p:nvSpPr>
        <p:spPr>
          <a:xfrm>
            <a:off x="8284210" y="234950"/>
            <a:ext cx="284353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GB" altLang="en-US" sz="1000" b="1">
                <a:latin typeface="Times New Roman" panose="02020603050405020304" charset="0"/>
                <a:cs typeface="Times New Roman" panose="02020603050405020304" charset="0"/>
              </a:rPr>
              <a:t>           </a:t>
            </a:r>
            <a:r>
              <a:rPr lang="ro-RO" altLang="en-GB" sz="1000" b="1">
                <a:latin typeface="Times New Roman" panose="02020603050405020304" charset="0"/>
                <a:cs typeface="Times New Roman" panose="02020603050405020304" charset="0"/>
              </a:rPr>
              <a:t>      </a:t>
            </a:r>
            <a:r>
              <a:rPr lang="en-GB" altLang="en-US" sz="1000" b="1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1000" b="1">
                <a:latin typeface="Times New Roman" panose="02020603050405020304" charset="0"/>
                <a:cs typeface="Times New Roman" panose="02020603050405020304" charset="0"/>
              </a:rPr>
              <a:t>anexa nr. I la H.C.L. nr.</a:t>
            </a:r>
            <a:r>
              <a:rPr lang="en-GB" altLang="en-US" sz="1000" b="1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ro-RO" altLang="en-GB" sz="1000" b="1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GB" altLang="ro-RO" sz="1000" b="1">
                <a:latin typeface="Times New Roman" panose="02020603050405020304" charset="0"/>
                <a:cs typeface="Times New Roman" panose="02020603050405020304" charset="0"/>
              </a:rPr>
              <a:t>294</a:t>
            </a:r>
            <a:r>
              <a:rPr lang="ro-RO" altLang="en-GB" sz="1000" b="1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ro-RO" altLang="en-US" sz="1000" b="1">
                <a:latin typeface="Times New Roman" panose="02020603050405020304" charset="0"/>
                <a:cs typeface="Times New Roman" panose="02020603050405020304" charset="0"/>
              </a:rPr>
              <a:t>/</a:t>
            </a:r>
            <a:r>
              <a:rPr lang="en-US" sz="1000" b="1">
                <a:latin typeface="Times New Roman" panose="02020603050405020304" charset="0"/>
                <a:cs typeface="Times New Roman" panose="02020603050405020304" charset="0"/>
              </a:rPr>
              <a:t>202</a:t>
            </a:r>
            <a:r>
              <a:rPr lang="ro-RO" altLang="en-US" sz="1000" b="1">
                <a:latin typeface="Times New Roman" panose="02020603050405020304" charset="0"/>
                <a:cs typeface="Times New Roman" panose="02020603050405020304" charset="0"/>
              </a:rPr>
              <a:t>6</a:t>
            </a:r>
            <a:endParaRPr lang="ro-RO" altLang="en-US" sz="10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107" name="Elbow Connector 106"/>
          <p:cNvCxnSpPr/>
          <p:nvPr/>
        </p:nvCxnSpPr>
        <p:spPr>
          <a:xfrm rot="5400000">
            <a:off x="4564380" y="1003935"/>
            <a:ext cx="1169035" cy="608330"/>
          </a:xfrm>
          <a:prstGeom prst="bentConnector3">
            <a:avLst>
              <a:gd name="adj1" fmla="val 88294"/>
            </a:avLst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Elbow Connector 115"/>
          <p:cNvCxnSpPr/>
          <p:nvPr/>
        </p:nvCxnSpPr>
        <p:spPr>
          <a:xfrm rot="16200000" flipV="1">
            <a:off x="4263390" y="1210310"/>
            <a:ext cx="202565" cy="3175"/>
          </a:xfrm>
          <a:prstGeom prst="bentConnector3">
            <a:avLst>
              <a:gd name="adj1" fmla="val 49843"/>
            </a:avLst>
          </a:prstGeom>
          <a:solidFill>
            <a:schemeClr val="bg1">
              <a:lumMod val="85000"/>
            </a:schemeClr>
          </a:solidFill>
          <a:ln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angles 1"/>
          <p:cNvSpPr/>
          <p:nvPr/>
        </p:nvSpPr>
        <p:spPr>
          <a:xfrm>
            <a:off x="1758315" y="621030"/>
            <a:ext cx="1620000" cy="3600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CONSILIUL LOCAL</a:t>
            </a:r>
            <a:endParaRPr lang="en-US" sz="900" b="1">
              <a:latin typeface="Times New Roman" panose="02020603050405020304" charset="0"/>
              <a:cs typeface="Times New Roman" panose="0202060305040502030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19</a:t>
            </a:r>
            <a:endParaRPr lang="en-US" sz="900"/>
          </a:p>
        </p:txBody>
      </p:sp>
      <p:sp>
        <p:nvSpPr>
          <p:cNvPr id="3" name="Rectangles 2"/>
          <p:cNvSpPr/>
          <p:nvPr/>
        </p:nvSpPr>
        <p:spPr>
          <a:xfrm>
            <a:off x="4643120" y="614680"/>
            <a:ext cx="1620000" cy="3600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b="1">
                <a:latin typeface="Times New Roman" panose="02020603050405020304" charset="0"/>
                <a:cs typeface="Times New Roman" panose="02020603050405020304" charset="0"/>
              </a:rPr>
              <a:t>PRIMAR</a:t>
            </a:r>
            <a:endParaRPr lang="en-US" sz="900" b="1">
              <a:latin typeface="Times New Roman" panose="02020603050405020304" charset="0"/>
              <a:cs typeface="Times New Roman" panose="0202060305040502030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7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FLORIN TIBERIU IACOB-RIDZI</a:t>
            </a:r>
            <a:endParaRPr lang="en-US" sz="700"/>
          </a:p>
        </p:txBody>
      </p:sp>
      <p:sp>
        <p:nvSpPr>
          <p:cNvPr id="4" name="Rectangles 3"/>
          <p:cNvSpPr/>
          <p:nvPr/>
        </p:nvSpPr>
        <p:spPr>
          <a:xfrm>
            <a:off x="563880" y="1255395"/>
            <a:ext cx="1504315" cy="32385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6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SECRETAR GENERAL AL U.A.T.</a:t>
            </a:r>
            <a:endParaRPr lang="en-US" sz="600" b="1">
              <a:latin typeface="Times New Roman" panose="02020603050405020304" charset="0"/>
              <a:cs typeface="Times New Roman" panose="0202060305040502030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500" b="1">
                <a:latin typeface="Times New Roman" panose="02020603050405020304" charset="0"/>
                <a:cs typeface="Times New Roman" panose="02020603050405020304" charset="0"/>
              </a:rPr>
              <a:t>ADRIAN NEGOE</a:t>
            </a:r>
            <a:endParaRPr lang="en-GB" sz="5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5" name="Rectangles 4"/>
          <p:cNvSpPr/>
          <p:nvPr/>
        </p:nvSpPr>
        <p:spPr>
          <a:xfrm>
            <a:off x="3698875" y="1294765"/>
            <a:ext cx="1332000" cy="2520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6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ADMINISTRATOR PUBLIC</a:t>
            </a:r>
            <a:endParaRPr lang="en-US" sz="600" b="1">
              <a:latin typeface="Times New Roman" panose="02020603050405020304" charset="0"/>
              <a:cs typeface="Times New Roman" panose="0202060305040502030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altLang="en-US" sz="600" b="1">
                <a:latin typeface="Times New Roman" panose="02020603050405020304" charset="0"/>
                <a:cs typeface="Times New Roman" panose="02020603050405020304" charset="0"/>
              </a:rPr>
              <a:t>PAULINA DRAG</a:t>
            </a:r>
            <a:r>
              <a:rPr lang="ro-RO" altLang="en-US" sz="600" b="1">
                <a:latin typeface="Times New Roman" panose="02020603050405020304" charset="0"/>
                <a:cs typeface="Times New Roman" panose="02020603050405020304" charset="0"/>
              </a:rPr>
              <a:t>OȘ</a:t>
            </a:r>
            <a:endParaRPr lang="ro-RO" altLang="en-US" sz="6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" name="Rectangles 5"/>
          <p:cNvSpPr/>
          <p:nvPr/>
        </p:nvSpPr>
        <p:spPr>
          <a:xfrm>
            <a:off x="5723890" y="1278255"/>
            <a:ext cx="1332000" cy="2520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6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VICEPRIMAR</a:t>
            </a:r>
            <a:endParaRPr lang="en-US" sz="600" b="1">
              <a:latin typeface="Times New Roman" panose="02020603050405020304" charset="0"/>
              <a:cs typeface="Times New Roman" panose="0202060305040502030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ro-RO" altLang="en-US" sz="600" b="1">
                <a:latin typeface="Times New Roman" panose="02020603050405020304" charset="0"/>
                <a:cs typeface="Times New Roman" panose="02020603050405020304" charset="0"/>
              </a:rPr>
              <a:t>M</a:t>
            </a:r>
            <a:r>
              <a:rPr lang="en-GB" altLang="ro-RO" sz="600" b="1">
                <a:latin typeface="Times New Roman" panose="02020603050405020304" charset="0"/>
                <a:cs typeface="Times New Roman" panose="02020603050405020304" charset="0"/>
              </a:rPr>
              <a:t>ARIANA </a:t>
            </a:r>
            <a:r>
              <a:rPr lang="ro-RO" altLang="en-US" sz="600" b="1">
                <a:latin typeface="Times New Roman" panose="02020603050405020304" charset="0"/>
                <a:cs typeface="Times New Roman" panose="02020603050405020304" charset="0"/>
              </a:rPr>
              <a:t>G</a:t>
            </a:r>
            <a:r>
              <a:rPr lang="en-GB" altLang="ro-RO" sz="600" b="1">
                <a:latin typeface="Times New Roman" panose="02020603050405020304" charset="0"/>
                <a:cs typeface="Times New Roman" panose="02020603050405020304" charset="0"/>
              </a:rPr>
              <a:t>HIOC</a:t>
            </a:r>
            <a:endParaRPr lang="en-GB" altLang="ro-RO" sz="6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3154045" y="1878965"/>
            <a:ext cx="1068133" cy="539750"/>
            <a:chOff x="3127" y="1106"/>
            <a:chExt cx="1530" cy="850"/>
          </a:xfrm>
          <a:noFill/>
        </p:grpSpPr>
        <p:sp>
          <p:nvSpPr>
            <p:cNvPr id="7" name="Rectangles 6"/>
            <p:cNvSpPr/>
            <p:nvPr/>
          </p:nvSpPr>
          <p:spPr>
            <a:xfrm>
              <a:off x="3127" y="1106"/>
              <a:ext cx="1155" cy="85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600" b="1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D</a:t>
              </a:r>
              <a:r>
                <a:rPr lang="ro-RO" altLang="en-US" sz="600" b="1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irectia </a:t>
              </a:r>
              <a:r>
                <a:rPr lang="en-US" altLang="ro-RO" sz="600" b="1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Urbanism</a:t>
              </a:r>
              <a:endParaRPr lang="en-US" sz="600" b="1"/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4281" y="1106"/>
              <a:ext cx="376" cy="850"/>
              <a:chOff x="6057" y="1106"/>
              <a:chExt cx="376" cy="850"/>
            </a:xfrm>
            <a:grpFill/>
          </p:grpSpPr>
          <p:sp>
            <p:nvSpPr>
              <p:cNvPr id="10" name="Rectangles 9"/>
              <p:cNvSpPr/>
              <p:nvPr/>
            </p:nvSpPr>
            <p:spPr>
              <a:xfrm>
                <a:off x="6057" y="1106"/>
                <a:ext cx="376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GB" sz="600"/>
                  <a:t>18</a:t>
                </a:r>
                <a:endParaRPr lang="ro-RO" altLang="en-GB" sz="600"/>
              </a:p>
            </p:txBody>
          </p:sp>
          <p:sp>
            <p:nvSpPr>
              <p:cNvPr id="11" name="Rectangles 10"/>
              <p:cNvSpPr/>
              <p:nvPr/>
            </p:nvSpPr>
            <p:spPr>
              <a:xfrm>
                <a:off x="6059" y="1390"/>
                <a:ext cx="374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GB" sz="800">
                    <a:sym typeface="+mn-ea"/>
                  </a:rPr>
                  <a:t>2</a:t>
                </a:r>
                <a:endParaRPr lang="ro-RO" altLang="en-GB" sz="800">
                  <a:sym typeface="+mn-ea"/>
                </a:endParaRPr>
              </a:p>
            </p:txBody>
          </p:sp>
          <p:sp>
            <p:nvSpPr>
              <p:cNvPr id="12" name="Rectangles 11"/>
              <p:cNvSpPr/>
              <p:nvPr/>
            </p:nvSpPr>
            <p:spPr>
              <a:xfrm>
                <a:off x="6060" y="1673"/>
                <a:ext cx="37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GB" sz="600"/>
                  <a:t>16</a:t>
                </a:r>
                <a:endParaRPr lang="ro-RO" altLang="en-GB" sz="600"/>
              </a:p>
            </p:txBody>
          </p:sp>
        </p:grpSp>
      </p:grpSp>
      <p:grpSp>
        <p:nvGrpSpPr>
          <p:cNvPr id="13" name="Group 12"/>
          <p:cNvGrpSpPr/>
          <p:nvPr/>
        </p:nvGrpSpPr>
        <p:grpSpPr>
          <a:xfrm>
            <a:off x="5613400" y="4852670"/>
            <a:ext cx="979805" cy="740410"/>
            <a:chOff x="3127" y="1106"/>
            <a:chExt cx="1543" cy="1166"/>
          </a:xfrm>
          <a:noFill/>
        </p:grpSpPr>
        <p:sp>
          <p:nvSpPr>
            <p:cNvPr id="14" name="Rectangles 13"/>
            <p:cNvSpPr/>
            <p:nvPr/>
          </p:nvSpPr>
          <p:spPr>
            <a:xfrm>
              <a:off x="3127" y="1106"/>
              <a:ext cx="1106" cy="116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ro-RO" alt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Serviciul</a:t>
              </a:r>
              <a:r>
                <a:rPr 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 Management al proiectelor cu finantare internationala</a:t>
              </a:r>
              <a:r>
                <a:rPr lang="ro-RO" alt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,</a:t>
              </a:r>
              <a:r>
                <a:rPr 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 Achizitii publice</a:t>
              </a:r>
              <a:r>
                <a:rPr lang="ro-RO" alt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 și Tehnologia informatiei</a:t>
              </a:r>
              <a:endParaRPr lang="en-US" altLang="ro-RO" sz="600" b="1"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4233" y="1106"/>
              <a:ext cx="437" cy="1166"/>
              <a:chOff x="6009" y="1106"/>
              <a:chExt cx="437" cy="1166"/>
            </a:xfrm>
            <a:grpFill/>
          </p:grpSpPr>
          <p:sp>
            <p:nvSpPr>
              <p:cNvPr id="16" name="Rectangles 15"/>
              <p:cNvSpPr/>
              <p:nvPr/>
            </p:nvSpPr>
            <p:spPr>
              <a:xfrm>
                <a:off x="6010" y="1106"/>
                <a:ext cx="435" cy="377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GB" sz="600"/>
                  <a:t>16</a:t>
                </a:r>
                <a:endParaRPr lang="ro-RO" altLang="en-GB" sz="600"/>
              </a:p>
            </p:txBody>
          </p:sp>
          <p:sp>
            <p:nvSpPr>
              <p:cNvPr id="17" name="Rectangles 16"/>
              <p:cNvSpPr/>
              <p:nvPr/>
            </p:nvSpPr>
            <p:spPr>
              <a:xfrm>
                <a:off x="6010" y="1483"/>
                <a:ext cx="436" cy="36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1</a:t>
                </a:r>
                <a:endParaRPr lang="ro-RO" altLang="en-US" sz="600"/>
              </a:p>
            </p:txBody>
          </p:sp>
          <p:sp>
            <p:nvSpPr>
              <p:cNvPr id="18" name="Rectangles 17"/>
              <p:cNvSpPr/>
              <p:nvPr/>
            </p:nvSpPr>
            <p:spPr>
              <a:xfrm>
                <a:off x="6009" y="1846"/>
                <a:ext cx="424" cy="426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GB" sz="600"/>
                  <a:t>15</a:t>
                </a:r>
                <a:endParaRPr lang="ro-RO" altLang="en-GB" sz="600"/>
              </a:p>
            </p:txBody>
          </p:sp>
        </p:grpSp>
      </p:grpSp>
      <p:grpSp>
        <p:nvGrpSpPr>
          <p:cNvPr id="19" name="Group 18"/>
          <p:cNvGrpSpPr/>
          <p:nvPr/>
        </p:nvGrpSpPr>
        <p:grpSpPr>
          <a:xfrm>
            <a:off x="4406265" y="1907540"/>
            <a:ext cx="971550" cy="539750"/>
            <a:chOff x="3127" y="1106"/>
            <a:chExt cx="1530" cy="850"/>
          </a:xfrm>
          <a:noFill/>
        </p:grpSpPr>
        <p:sp>
          <p:nvSpPr>
            <p:cNvPr id="21" name="Rectangles 20"/>
            <p:cNvSpPr/>
            <p:nvPr/>
          </p:nvSpPr>
          <p:spPr>
            <a:xfrm>
              <a:off x="3127" y="1106"/>
              <a:ext cx="1098" cy="85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600" b="1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D</a:t>
              </a:r>
              <a:r>
                <a:rPr lang="ro-RO" altLang="en-US" sz="600" b="1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irectia </a:t>
              </a:r>
              <a:r>
                <a:rPr lang="en-US" altLang="ro-RO" sz="600" b="1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Economica</a:t>
              </a:r>
              <a:endParaRPr lang="en-US" sz="600" b="1"/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4225" y="1106"/>
              <a:ext cx="432" cy="848"/>
              <a:chOff x="6001" y="1106"/>
              <a:chExt cx="432" cy="848"/>
            </a:xfrm>
            <a:grpFill/>
          </p:grpSpPr>
          <p:sp>
            <p:nvSpPr>
              <p:cNvPr id="23" name="Rectangles 22"/>
              <p:cNvSpPr/>
              <p:nvPr/>
            </p:nvSpPr>
            <p:spPr>
              <a:xfrm>
                <a:off x="6001" y="1106"/>
                <a:ext cx="432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sz="600"/>
                  <a:t>40</a:t>
                </a:r>
                <a:endParaRPr lang="ro-RO" sz="600"/>
              </a:p>
            </p:txBody>
          </p:sp>
          <p:sp>
            <p:nvSpPr>
              <p:cNvPr id="24" name="Rectangles 23"/>
              <p:cNvSpPr/>
              <p:nvPr/>
            </p:nvSpPr>
            <p:spPr>
              <a:xfrm>
                <a:off x="6001" y="1390"/>
                <a:ext cx="432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en-US" sz="600"/>
                  <a:t>4</a:t>
                </a:r>
                <a:endParaRPr lang="en-US" sz="600"/>
              </a:p>
            </p:txBody>
          </p:sp>
          <p:sp>
            <p:nvSpPr>
              <p:cNvPr id="25" name="Rectangles 24"/>
              <p:cNvSpPr/>
              <p:nvPr/>
            </p:nvSpPr>
            <p:spPr>
              <a:xfrm>
                <a:off x="6001" y="1673"/>
                <a:ext cx="432" cy="281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36</a:t>
                </a:r>
                <a:endParaRPr lang="ro-RO" altLang="en-US" sz="600"/>
              </a:p>
            </p:txBody>
          </p:sp>
        </p:grpSp>
      </p:grpSp>
      <p:grpSp>
        <p:nvGrpSpPr>
          <p:cNvPr id="183" name="Group 182"/>
          <p:cNvGrpSpPr/>
          <p:nvPr/>
        </p:nvGrpSpPr>
        <p:grpSpPr>
          <a:xfrm>
            <a:off x="3061970" y="3180715"/>
            <a:ext cx="1078230" cy="539750"/>
            <a:chOff x="2959" y="1106"/>
            <a:chExt cx="1698" cy="850"/>
          </a:xfrm>
          <a:noFill/>
        </p:grpSpPr>
        <p:sp>
          <p:nvSpPr>
            <p:cNvPr id="184" name="Rectangles 183"/>
            <p:cNvSpPr/>
            <p:nvPr/>
          </p:nvSpPr>
          <p:spPr>
            <a:xfrm>
              <a:off x="2959" y="1106"/>
              <a:ext cx="1254" cy="84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lang="ro-RO" altLang="en-US" sz="600"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lang="ro-RO" altLang="en-US" sz="600"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lang="ro-RO" altLang="en-US" sz="600"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Serviciu Relatii </a:t>
              </a:r>
              <a:r>
                <a:rPr lang="ro-RO" alt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P</a:t>
              </a:r>
              <a:r>
                <a:rPr 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ublice, Cultura, Relatii </a:t>
              </a:r>
              <a:r>
                <a:rPr lang="en-GB" alt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Externe</a:t>
              </a:r>
              <a:endParaRPr lang="en-GB" altLang="en-US" sz="600"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600"/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lang="ro-RO" altLang="en-US" sz="600">
                <a:latin typeface="Times New Roman" panose="02020603050405020304" charset="0"/>
                <a:cs typeface="Times New Roman" panose="02020603050405020304" charset="0"/>
              </a:endParaRPr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600"/>
            </a:p>
          </p:txBody>
        </p:sp>
        <p:grpSp>
          <p:nvGrpSpPr>
            <p:cNvPr id="185" name="Group 184"/>
            <p:cNvGrpSpPr/>
            <p:nvPr/>
          </p:nvGrpSpPr>
          <p:grpSpPr>
            <a:xfrm>
              <a:off x="4212" y="1106"/>
              <a:ext cx="445" cy="850"/>
              <a:chOff x="5988" y="1106"/>
              <a:chExt cx="445" cy="850"/>
            </a:xfrm>
            <a:grpFill/>
          </p:grpSpPr>
          <p:sp>
            <p:nvSpPr>
              <p:cNvPr id="186" name="Rectangles 185"/>
              <p:cNvSpPr/>
              <p:nvPr/>
            </p:nvSpPr>
            <p:spPr>
              <a:xfrm>
                <a:off x="5988" y="1106"/>
                <a:ext cx="445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10</a:t>
                </a:r>
                <a:endParaRPr lang="ro-RO" altLang="en-US" sz="600"/>
              </a:p>
            </p:txBody>
          </p:sp>
          <p:sp>
            <p:nvSpPr>
              <p:cNvPr id="187" name="Rectangles 186"/>
              <p:cNvSpPr/>
              <p:nvPr/>
            </p:nvSpPr>
            <p:spPr>
              <a:xfrm>
                <a:off x="5990" y="1390"/>
                <a:ext cx="44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en-US" sz="800">
                    <a:sym typeface="+mn-ea"/>
                  </a:rPr>
                  <a:t>1</a:t>
                </a:r>
                <a:endParaRPr lang="en-US" sz="800">
                  <a:sym typeface="+mn-ea"/>
                </a:endParaRPr>
              </a:p>
            </p:txBody>
          </p:sp>
          <p:sp>
            <p:nvSpPr>
              <p:cNvPr id="188" name="Rectangles 187"/>
              <p:cNvSpPr/>
              <p:nvPr/>
            </p:nvSpPr>
            <p:spPr>
              <a:xfrm>
                <a:off x="5990" y="1673"/>
                <a:ext cx="44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9</a:t>
                </a:r>
                <a:endParaRPr lang="ro-RO" altLang="en-US" sz="600"/>
              </a:p>
            </p:txBody>
          </p:sp>
        </p:grpSp>
      </p:grpSp>
      <p:grpSp>
        <p:nvGrpSpPr>
          <p:cNvPr id="226" name="Group 225"/>
          <p:cNvGrpSpPr/>
          <p:nvPr/>
        </p:nvGrpSpPr>
        <p:grpSpPr>
          <a:xfrm>
            <a:off x="4413885" y="3950970"/>
            <a:ext cx="971550" cy="539750"/>
            <a:chOff x="3127" y="1106"/>
            <a:chExt cx="1530" cy="850"/>
          </a:xfrm>
          <a:noFill/>
        </p:grpSpPr>
        <p:sp>
          <p:nvSpPr>
            <p:cNvPr id="227" name="Rectangles 226"/>
            <p:cNvSpPr/>
            <p:nvPr/>
          </p:nvSpPr>
          <p:spPr>
            <a:xfrm>
              <a:off x="3127" y="1106"/>
              <a:ext cx="1085" cy="85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Serviciu</a:t>
              </a:r>
              <a:r>
                <a:rPr lang="ro-RO" alt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l</a:t>
              </a:r>
              <a:r>
                <a:rPr 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 </a:t>
              </a:r>
              <a:r>
                <a:rPr 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Urmarire, incasare si executare silita impozite si taxe locale</a:t>
              </a:r>
              <a:endParaRPr lang="en-US" sz="600"/>
            </a:p>
          </p:txBody>
        </p:sp>
        <p:grpSp>
          <p:nvGrpSpPr>
            <p:cNvPr id="228" name="Group 227"/>
            <p:cNvGrpSpPr/>
            <p:nvPr/>
          </p:nvGrpSpPr>
          <p:grpSpPr>
            <a:xfrm>
              <a:off x="4212" y="1106"/>
              <a:ext cx="445" cy="850"/>
              <a:chOff x="5988" y="1106"/>
              <a:chExt cx="445" cy="850"/>
            </a:xfrm>
            <a:grpFill/>
          </p:grpSpPr>
          <p:sp>
            <p:nvSpPr>
              <p:cNvPr id="229" name="Rectangles 228"/>
              <p:cNvSpPr/>
              <p:nvPr/>
            </p:nvSpPr>
            <p:spPr>
              <a:xfrm>
                <a:off x="5992" y="1106"/>
                <a:ext cx="441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en-US" sz="600"/>
                  <a:t>11</a:t>
                </a:r>
                <a:endParaRPr lang="en-US" sz="600"/>
              </a:p>
            </p:txBody>
          </p:sp>
          <p:sp>
            <p:nvSpPr>
              <p:cNvPr id="230" name="Rectangles 229"/>
              <p:cNvSpPr/>
              <p:nvPr/>
            </p:nvSpPr>
            <p:spPr>
              <a:xfrm>
                <a:off x="5992" y="1390"/>
                <a:ext cx="441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en-US" sz="600">
                    <a:sym typeface="+mn-ea"/>
                  </a:rPr>
                  <a:t>1</a:t>
                </a:r>
                <a:endParaRPr lang="en-US" sz="600">
                  <a:sym typeface="+mn-ea"/>
                </a:endParaRPr>
              </a:p>
            </p:txBody>
          </p:sp>
          <p:sp>
            <p:nvSpPr>
              <p:cNvPr id="231" name="Rectangles 230"/>
              <p:cNvSpPr/>
              <p:nvPr/>
            </p:nvSpPr>
            <p:spPr>
              <a:xfrm>
                <a:off x="5988" y="1673"/>
                <a:ext cx="445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en-US" sz="600"/>
                  <a:t>10</a:t>
                </a:r>
                <a:endParaRPr lang="en-US" sz="600"/>
              </a:p>
            </p:txBody>
          </p:sp>
        </p:grpSp>
      </p:grpSp>
      <p:grpSp>
        <p:nvGrpSpPr>
          <p:cNvPr id="232" name="Group 231"/>
          <p:cNvGrpSpPr/>
          <p:nvPr/>
        </p:nvGrpSpPr>
        <p:grpSpPr>
          <a:xfrm>
            <a:off x="4416425" y="3305175"/>
            <a:ext cx="971550" cy="539750"/>
            <a:chOff x="3127" y="1106"/>
            <a:chExt cx="1530" cy="850"/>
          </a:xfrm>
          <a:noFill/>
        </p:grpSpPr>
        <p:sp>
          <p:nvSpPr>
            <p:cNvPr id="233" name="Rectangles 232"/>
            <p:cNvSpPr/>
            <p:nvPr/>
          </p:nvSpPr>
          <p:spPr>
            <a:xfrm>
              <a:off x="3127" y="1106"/>
              <a:ext cx="1084" cy="85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Serviciu</a:t>
              </a:r>
              <a:r>
                <a:rPr lang="ro-RO" alt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l</a:t>
              </a:r>
              <a:r>
                <a:rPr 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 Constatare si impunere persoane fizice si juridice</a:t>
              </a:r>
              <a:endParaRPr lang="en-US" sz="600"/>
            </a:p>
          </p:txBody>
        </p:sp>
        <p:grpSp>
          <p:nvGrpSpPr>
            <p:cNvPr id="234" name="Group 233"/>
            <p:cNvGrpSpPr/>
            <p:nvPr/>
          </p:nvGrpSpPr>
          <p:grpSpPr>
            <a:xfrm>
              <a:off x="4211" y="1106"/>
              <a:ext cx="446" cy="850"/>
              <a:chOff x="5987" y="1106"/>
              <a:chExt cx="446" cy="850"/>
            </a:xfrm>
            <a:grpFill/>
          </p:grpSpPr>
          <p:sp>
            <p:nvSpPr>
              <p:cNvPr id="235" name="Rectangles 234"/>
              <p:cNvSpPr/>
              <p:nvPr/>
            </p:nvSpPr>
            <p:spPr>
              <a:xfrm>
                <a:off x="5987" y="1106"/>
                <a:ext cx="446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en-US" sz="600"/>
                  <a:t>1</a:t>
                </a:r>
                <a:r>
                  <a:rPr lang="ro-RO" altLang="en-US" sz="600"/>
                  <a:t>1</a:t>
                </a:r>
                <a:endParaRPr lang="ro-RO" altLang="en-US" sz="600"/>
              </a:p>
            </p:txBody>
          </p:sp>
          <p:sp>
            <p:nvSpPr>
              <p:cNvPr id="236" name="Rectangles 235"/>
              <p:cNvSpPr/>
              <p:nvPr/>
            </p:nvSpPr>
            <p:spPr>
              <a:xfrm>
                <a:off x="5988" y="1390"/>
                <a:ext cx="445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en-US" sz="600">
                    <a:sym typeface="+mn-ea"/>
                  </a:rPr>
                  <a:t>1</a:t>
                </a:r>
                <a:endParaRPr lang="en-US" sz="600">
                  <a:sym typeface="+mn-ea"/>
                </a:endParaRPr>
              </a:p>
            </p:txBody>
          </p:sp>
          <p:sp>
            <p:nvSpPr>
              <p:cNvPr id="237" name="Rectangles 236"/>
              <p:cNvSpPr/>
              <p:nvPr/>
            </p:nvSpPr>
            <p:spPr>
              <a:xfrm>
                <a:off x="5988" y="1673"/>
                <a:ext cx="445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10</a:t>
                </a:r>
                <a:endParaRPr lang="ro-RO" altLang="en-US" sz="600"/>
              </a:p>
            </p:txBody>
          </p:sp>
        </p:grpSp>
      </p:grpSp>
      <p:grpSp>
        <p:nvGrpSpPr>
          <p:cNvPr id="244" name="Group 243"/>
          <p:cNvGrpSpPr/>
          <p:nvPr/>
        </p:nvGrpSpPr>
        <p:grpSpPr>
          <a:xfrm>
            <a:off x="4415790" y="2673985"/>
            <a:ext cx="971550" cy="539750"/>
            <a:chOff x="3127" y="1106"/>
            <a:chExt cx="1530" cy="850"/>
          </a:xfrm>
          <a:noFill/>
        </p:grpSpPr>
        <p:sp>
          <p:nvSpPr>
            <p:cNvPr id="245" name="Rectangles 244"/>
            <p:cNvSpPr/>
            <p:nvPr/>
          </p:nvSpPr>
          <p:spPr>
            <a:xfrm>
              <a:off x="3127" y="1106"/>
              <a:ext cx="1084" cy="85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lang="ro-RO" altLang="en-US" sz="600"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ro-RO" alt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Serviciul</a:t>
              </a:r>
              <a:r>
                <a:rPr 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 buget finante</a:t>
              </a:r>
              <a:r>
                <a:rPr lang="ro-RO" alt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, </a:t>
              </a:r>
              <a:r>
                <a:rPr 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contabilitate-salarizare</a:t>
              </a:r>
              <a:endParaRPr lang="en-US" sz="600"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  <a:p>
              <a:pPr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ro-RO" alt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 </a:t>
              </a:r>
              <a:endParaRPr lang="ro-RO" altLang="en-US" sz="600"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</p:txBody>
        </p:sp>
        <p:grpSp>
          <p:nvGrpSpPr>
            <p:cNvPr id="246" name="Group 245"/>
            <p:cNvGrpSpPr/>
            <p:nvPr/>
          </p:nvGrpSpPr>
          <p:grpSpPr>
            <a:xfrm>
              <a:off x="4210" y="1106"/>
              <a:ext cx="447" cy="850"/>
              <a:chOff x="5986" y="1106"/>
              <a:chExt cx="447" cy="850"/>
            </a:xfrm>
            <a:grpFill/>
          </p:grpSpPr>
          <p:sp>
            <p:nvSpPr>
              <p:cNvPr id="247" name="Rectangles 246"/>
              <p:cNvSpPr/>
              <p:nvPr/>
            </p:nvSpPr>
            <p:spPr>
              <a:xfrm>
                <a:off x="5986" y="1106"/>
                <a:ext cx="447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12</a:t>
                </a:r>
                <a:endParaRPr lang="ro-RO" altLang="en-US" sz="600"/>
              </a:p>
            </p:txBody>
          </p:sp>
          <p:sp>
            <p:nvSpPr>
              <p:cNvPr id="248" name="Rectangles 247"/>
              <p:cNvSpPr/>
              <p:nvPr/>
            </p:nvSpPr>
            <p:spPr>
              <a:xfrm>
                <a:off x="5986" y="1390"/>
                <a:ext cx="447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en-US" sz="600">
                    <a:sym typeface="+mn-ea"/>
                  </a:rPr>
                  <a:t>1</a:t>
                </a:r>
                <a:endParaRPr lang="en-US" sz="600">
                  <a:sym typeface="+mn-ea"/>
                </a:endParaRPr>
              </a:p>
            </p:txBody>
          </p:sp>
          <p:sp>
            <p:nvSpPr>
              <p:cNvPr id="249" name="Rectangles 248"/>
              <p:cNvSpPr/>
              <p:nvPr/>
            </p:nvSpPr>
            <p:spPr>
              <a:xfrm>
                <a:off x="5988" y="1673"/>
                <a:ext cx="445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11</a:t>
                </a:r>
                <a:endParaRPr lang="ro-RO" altLang="en-US" sz="600"/>
              </a:p>
            </p:txBody>
          </p:sp>
        </p:grpSp>
      </p:grpSp>
      <p:grpSp>
        <p:nvGrpSpPr>
          <p:cNvPr id="250" name="Group 249"/>
          <p:cNvGrpSpPr/>
          <p:nvPr/>
        </p:nvGrpSpPr>
        <p:grpSpPr>
          <a:xfrm>
            <a:off x="5680075" y="3168015"/>
            <a:ext cx="970915" cy="539750"/>
            <a:chOff x="3127" y="1106"/>
            <a:chExt cx="1529" cy="850"/>
          </a:xfrm>
          <a:noFill/>
        </p:grpSpPr>
        <p:sp>
          <p:nvSpPr>
            <p:cNvPr id="251" name="Rectangles 250"/>
            <p:cNvSpPr/>
            <p:nvPr/>
          </p:nvSpPr>
          <p:spPr>
            <a:xfrm>
              <a:off x="3127" y="1106"/>
              <a:ext cx="1247" cy="85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Centrul National de Informare si Promovare Turistica (CNIPT)</a:t>
              </a:r>
              <a:endParaRPr lang="en-US" sz="600"/>
            </a:p>
          </p:txBody>
        </p:sp>
        <p:grpSp>
          <p:nvGrpSpPr>
            <p:cNvPr id="252" name="Group 251"/>
            <p:cNvGrpSpPr/>
            <p:nvPr/>
          </p:nvGrpSpPr>
          <p:grpSpPr>
            <a:xfrm>
              <a:off x="4374" y="1106"/>
              <a:ext cx="282" cy="849"/>
              <a:chOff x="6150" y="1106"/>
              <a:chExt cx="282" cy="849"/>
            </a:xfrm>
            <a:grpFill/>
          </p:grpSpPr>
          <p:sp>
            <p:nvSpPr>
              <p:cNvPr id="253" name="Rectangles 252"/>
              <p:cNvSpPr/>
              <p:nvPr/>
            </p:nvSpPr>
            <p:spPr>
              <a:xfrm>
                <a:off x="6150" y="1106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2</a:t>
                </a:r>
                <a:endParaRPr lang="ro-RO" altLang="en-US" sz="600"/>
              </a:p>
            </p:txBody>
          </p:sp>
          <p:sp>
            <p:nvSpPr>
              <p:cNvPr id="254" name="Rectangles 253"/>
              <p:cNvSpPr/>
              <p:nvPr/>
            </p:nvSpPr>
            <p:spPr>
              <a:xfrm>
                <a:off x="6150" y="1390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en-US" sz="600">
                    <a:sym typeface="+mn-ea"/>
                  </a:rPr>
                  <a:t>0</a:t>
                </a:r>
                <a:endParaRPr lang="en-US" sz="600">
                  <a:sym typeface="+mn-ea"/>
                </a:endParaRPr>
              </a:p>
            </p:txBody>
          </p:sp>
          <p:sp>
            <p:nvSpPr>
              <p:cNvPr id="255" name="Rectangles 254"/>
              <p:cNvSpPr/>
              <p:nvPr/>
            </p:nvSpPr>
            <p:spPr>
              <a:xfrm>
                <a:off x="6150" y="1673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2</a:t>
                </a:r>
                <a:endParaRPr lang="ro-RO" altLang="en-US" sz="600"/>
              </a:p>
            </p:txBody>
          </p:sp>
        </p:grpSp>
      </p:grpSp>
      <p:grpSp>
        <p:nvGrpSpPr>
          <p:cNvPr id="256" name="Group 255"/>
          <p:cNvGrpSpPr/>
          <p:nvPr/>
        </p:nvGrpSpPr>
        <p:grpSpPr>
          <a:xfrm>
            <a:off x="5675630" y="2455545"/>
            <a:ext cx="970915" cy="539750"/>
            <a:chOff x="3127" y="1106"/>
            <a:chExt cx="1529" cy="850"/>
          </a:xfrm>
          <a:noFill/>
        </p:grpSpPr>
        <p:sp>
          <p:nvSpPr>
            <p:cNvPr id="257" name="Rectangles 256"/>
            <p:cNvSpPr/>
            <p:nvPr/>
          </p:nvSpPr>
          <p:spPr>
            <a:xfrm>
              <a:off x="3127" y="1106"/>
              <a:ext cx="1247" cy="85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Muzeul Mineritului</a:t>
              </a:r>
              <a:endParaRPr lang="en-US" sz="600"/>
            </a:p>
          </p:txBody>
        </p:sp>
        <p:grpSp>
          <p:nvGrpSpPr>
            <p:cNvPr id="258" name="Group 257"/>
            <p:cNvGrpSpPr/>
            <p:nvPr/>
          </p:nvGrpSpPr>
          <p:grpSpPr>
            <a:xfrm>
              <a:off x="4374" y="1106"/>
              <a:ext cx="282" cy="849"/>
              <a:chOff x="6150" y="1106"/>
              <a:chExt cx="282" cy="849"/>
            </a:xfrm>
            <a:grpFill/>
          </p:grpSpPr>
          <p:sp>
            <p:nvSpPr>
              <p:cNvPr id="259" name="Rectangles 258"/>
              <p:cNvSpPr/>
              <p:nvPr/>
            </p:nvSpPr>
            <p:spPr>
              <a:xfrm>
                <a:off x="6150" y="1106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3</a:t>
                </a:r>
                <a:endParaRPr lang="ro-RO" altLang="en-US" sz="600"/>
              </a:p>
            </p:txBody>
          </p:sp>
          <p:sp>
            <p:nvSpPr>
              <p:cNvPr id="260" name="Rectangles 259"/>
              <p:cNvSpPr/>
              <p:nvPr/>
            </p:nvSpPr>
            <p:spPr>
              <a:xfrm>
                <a:off x="6150" y="1390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en-US" sz="600">
                    <a:sym typeface="+mn-ea"/>
                  </a:rPr>
                  <a:t>0</a:t>
                </a:r>
                <a:endParaRPr lang="en-US" sz="600">
                  <a:sym typeface="+mn-ea"/>
                </a:endParaRPr>
              </a:p>
            </p:txBody>
          </p:sp>
          <p:sp>
            <p:nvSpPr>
              <p:cNvPr id="261" name="Rectangles 260"/>
              <p:cNvSpPr/>
              <p:nvPr/>
            </p:nvSpPr>
            <p:spPr>
              <a:xfrm>
                <a:off x="6150" y="1673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3</a:t>
                </a:r>
                <a:endParaRPr lang="ro-RO" altLang="en-US" sz="600"/>
              </a:p>
            </p:txBody>
          </p:sp>
        </p:grpSp>
      </p:grpSp>
      <p:grpSp>
        <p:nvGrpSpPr>
          <p:cNvPr id="268" name="Group 267"/>
          <p:cNvGrpSpPr/>
          <p:nvPr/>
        </p:nvGrpSpPr>
        <p:grpSpPr>
          <a:xfrm>
            <a:off x="8235950" y="2569845"/>
            <a:ext cx="971550" cy="540385"/>
            <a:chOff x="3127" y="1105"/>
            <a:chExt cx="1530" cy="851"/>
          </a:xfrm>
          <a:noFill/>
        </p:grpSpPr>
        <p:sp>
          <p:nvSpPr>
            <p:cNvPr id="269" name="Rectangles 268"/>
            <p:cNvSpPr/>
            <p:nvPr/>
          </p:nvSpPr>
          <p:spPr>
            <a:xfrm>
              <a:off x="3127" y="1106"/>
              <a:ext cx="1071" cy="85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ro-RO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Serviciu</a:t>
              </a:r>
              <a:r>
                <a:rPr lang="ro-RO" alt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 </a:t>
              </a:r>
              <a:r>
                <a:rPr 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Ordine si liniste publica, Paza bunuri</a:t>
              </a:r>
              <a:endParaRPr lang="ro-RO" altLang="en-US" sz="600"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</p:txBody>
        </p:sp>
        <p:grpSp>
          <p:nvGrpSpPr>
            <p:cNvPr id="270" name="Group 269"/>
            <p:cNvGrpSpPr/>
            <p:nvPr/>
          </p:nvGrpSpPr>
          <p:grpSpPr>
            <a:xfrm>
              <a:off x="4197" y="1105"/>
              <a:ext cx="460" cy="851"/>
              <a:chOff x="5973" y="1105"/>
              <a:chExt cx="460" cy="851"/>
            </a:xfrm>
            <a:grpFill/>
          </p:grpSpPr>
          <p:sp>
            <p:nvSpPr>
              <p:cNvPr id="271" name="Rectangles 270"/>
              <p:cNvSpPr/>
              <p:nvPr/>
            </p:nvSpPr>
            <p:spPr>
              <a:xfrm>
                <a:off x="5982" y="1105"/>
                <a:ext cx="451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15</a:t>
                </a:r>
                <a:endParaRPr lang="ro-RO" altLang="en-US" sz="600"/>
              </a:p>
            </p:txBody>
          </p:sp>
          <p:sp>
            <p:nvSpPr>
              <p:cNvPr id="272" name="Rectangles 271"/>
              <p:cNvSpPr/>
              <p:nvPr/>
            </p:nvSpPr>
            <p:spPr>
              <a:xfrm>
                <a:off x="5982" y="1390"/>
                <a:ext cx="451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1</a:t>
                </a:r>
                <a:endParaRPr lang="ro-RO" altLang="en-US" sz="600"/>
              </a:p>
            </p:txBody>
          </p:sp>
          <p:sp>
            <p:nvSpPr>
              <p:cNvPr id="273" name="Rectangles 272"/>
              <p:cNvSpPr/>
              <p:nvPr/>
            </p:nvSpPr>
            <p:spPr>
              <a:xfrm>
                <a:off x="5973" y="1673"/>
                <a:ext cx="460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14</a:t>
                </a:r>
                <a:endParaRPr lang="ro-RO" altLang="en-US" sz="600"/>
              </a:p>
            </p:txBody>
          </p:sp>
        </p:grpSp>
      </p:grpSp>
      <p:grpSp>
        <p:nvGrpSpPr>
          <p:cNvPr id="280" name="Group 279"/>
          <p:cNvGrpSpPr/>
          <p:nvPr/>
        </p:nvGrpSpPr>
        <p:grpSpPr>
          <a:xfrm>
            <a:off x="8250555" y="3908425"/>
            <a:ext cx="1120239" cy="659765"/>
            <a:chOff x="3196" y="1089"/>
            <a:chExt cx="1716" cy="1039"/>
          </a:xfrm>
          <a:noFill/>
        </p:grpSpPr>
        <p:sp>
          <p:nvSpPr>
            <p:cNvPr id="281" name="Rectangles 280"/>
            <p:cNvSpPr/>
            <p:nvPr/>
          </p:nvSpPr>
          <p:spPr>
            <a:xfrm>
              <a:off x="3196" y="1090"/>
              <a:ext cx="1260" cy="103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ro-RO" alt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Serviciu</a:t>
              </a:r>
              <a:r>
                <a:rPr 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  disciplină în construcţii, protecţia mediului, evidenţa persoanelor,  centru monitorizare video-dispecerat</a:t>
              </a:r>
              <a:endParaRPr lang="en-US" sz="600"/>
            </a:p>
          </p:txBody>
        </p:sp>
        <p:grpSp>
          <p:nvGrpSpPr>
            <p:cNvPr id="282" name="Group 281"/>
            <p:cNvGrpSpPr/>
            <p:nvPr/>
          </p:nvGrpSpPr>
          <p:grpSpPr>
            <a:xfrm>
              <a:off x="4455" y="1089"/>
              <a:ext cx="457" cy="1031"/>
              <a:chOff x="6231" y="1089"/>
              <a:chExt cx="457" cy="1031"/>
            </a:xfrm>
            <a:grpFill/>
          </p:grpSpPr>
          <p:sp>
            <p:nvSpPr>
              <p:cNvPr id="283" name="Rectangles 282"/>
              <p:cNvSpPr/>
              <p:nvPr/>
            </p:nvSpPr>
            <p:spPr>
              <a:xfrm>
                <a:off x="6232" y="1089"/>
                <a:ext cx="456" cy="35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12</a:t>
                </a:r>
                <a:endParaRPr lang="ro-RO" altLang="en-US" sz="600"/>
              </a:p>
            </p:txBody>
          </p:sp>
          <p:sp>
            <p:nvSpPr>
              <p:cNvPr id="284" name="Rectangles 283"/>
              <p:cNvSpPr/>
              <p:nvPr/>
            </p:nvSpPr>
            <p:spPr>
              <a:xfrm>
                <a:off x="6231" y="1435"/>
                <a:ext cx="457" cy="336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>
                    <a:sym typeface="+mn-ea"/>
                  </a:rPr>
                  <a:t>1</a:t>
                </a:r>
                <a:endParaRPr lang="ro-RO" altLang="en-US" sz="600">
                  <a:sym typeface="+mn-ea"/>
                </a:endParaRPr>
              </a:p>
            </p:txBody>
          </p:sp>
          <p:sp>
            <p:nvSpPr>
              <p:cNvPr id="285" name="Rectangles 284"/>
              <p:cNvSpPr/>
              <p:nvPr/>
            </p:nvSpPr>
            <p:spPr>
              <a:xfrm>
                <a:off x="6234" y="1772"/>
                <a:ext cx="454" cy="348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11</a:t>
                </a:r>
                <a:endParaRPr lang="ro-RO" altLang="en-US" sz="600"/>
              </a:p>
            </p:txBody>
          </p:sp>
        </p:grpSp>
      </p:grpSp>
      <p:grpSp>
        <p:nvGrpSpPr>
          <p:cNvPr id="292" name="Group 291"/>
          <p:cNvGrpSpPr/>
          <p:nvPr/>
        </p:nvGrpSpPr>
        <p:grpSpPr>
          <a:xfrm>
            <a:off x="8235950" y="3226435"/>
            <a:ext cx="971550" cy="539750"/>
            <a:chOff x="3127" y="1106"/>
            <a:chExt cx="1530" cy="850"/>
          </a:xfrm>
          <a:noFill/>
        </p:grpSpPr>
        <p:sp>
          <p:nvSpPr>
            <p:cNvPr id="293" name="Rectangles 292"/>
            <p:cNvSpPr/>
            <p:nvPr/>
          </p:nvSpPr>
          <p:spPr>
            <a:xfrm>
              <a:off x="3127" y="1106"/>
              <a:ext cx="1247" cy="85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ro-RO" alt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Compartiment </a:t>
              </a:r>
              <a:r>
                <a:rPr 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Circulatie drumuri publice</a:t>
              </a:r>
              <a:endParaRPr lang="en-US" sz="600"/>
            </a:p>
          </p:txBody>
        </p:sp>
        <p:grpSp>
          <p:nvGrpSpPr>
            <p:cNvPr id="294" name="Group 293"/>
            <p:cNvGrpSpPr/>
            <p:nvPr/>
          </p:nvGrpSpPr>
          <p:grpSpPr>
            <a:xfrm>
              <a:off x="4374" y="1112"/>
              <a:ext cx="283" cy="844"/>
              <a:chOff x="6150" y="1112"/>
              <a:chExt cx="283" cy="844"/>
            </a:xfrm>
            <a:grpFill/>
          </p:grpSpPr>
          <p:sp>
            <p:nvSpPr>
              <p:cNvPr id="295" name="Rectangles 294"/>
              <p:cNvSpPr/>
              <p:nvPr/>
            </p:nvSpPr>
            <p:spPr>
              <a:xfrm>
                <a:off x="6150" y="1112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sz="600"/>
                  <a:t>9</a:t>
                </a:r>
                <a:endParaRPr lang="ro-RO" sz="600"/>
              </a:p>
            </p:txBody>
          </p:sp>
          <p:sp>
            <p:nvSpPr>
              <p:cNvPr id="296" name="Rectangles 295"/>
              <p:cNvSpPr/>
              <p:nvPr/>
            </p:nvSpPr>
            <p:spPr>
              <a:xfrm>
                <a:off x="6150" y="1390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>
                    <a:sym typeface="+mn-ea"/>
                  </a:rPr>
                  <a:t>0</a:t>
                </a:r>
                <a:endParaRPr lang="ro-RO" altLang="en-US" sz="600">
                  <a:sym typeface="+mn-ea"/>
                </a:endParaRPr>
              </a:p>
            </p:txBody>
          </p:sp>
          <p:sp>
            <p:nvSpPr>
              <p:cNvPr id="297" name="Rectangles 296"/>
              <p:cNvSpPr/>
              <p:nvPr/>
            </p:nvSpPr>
            <p:spPr>
              <a:xfrm>
                <a:off x="6150" y="1673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9</a:t>
                </a:r>
                <a:endParaRPr lang="ro-RO" altLang="en-US" sz="600"/>
              </a:p>
            </p:txBody>
          </p:sp>
        </p:grpSp>
      </p:grpSp>
      <p:grpSp>
        <p:nvGrpSpPr>
          <p:cNvPr id="324" name="Group 323"/>
          <p:cNvGrpSpPr/>
          <p:nvPr/>
        </p:nvGrpSpPr>
        <p:grpSpPr>
          <a:xfrm>
            <a:off x="563880" y="3733800"/>
            <a:ext cx="971550" cy="649021"/>
            <a:chOff x="3127" y="928"/>
            <a:chExt cx="1530" cy="929"/>
          </a:xfrm>
          <a:noFill/>
        </p:grpSpPr>
        <p:sp>
          <p:nvSpPr>
            <p:cNvPr id="325" name="Rectangles 324"/>
            <p:cNvSpPr/>
            <p:nvPr/>
          </p:nvSpPr>
          <p:spPr>
            <a:xfrm>
              <a:off x="3127" y="928"/>
              <a:ext cx="1055" cy="92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Serviciu</a:t>
              </a:r>
              <a:r>
                <a:rPr lang="ro-RO" alt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l</a:t>
              </a:r>
              <a:r>
                <a:rPr 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 Public Comunitar Local de Evidenta Persoanelor </a:t>
              </a:r>
              <a:endParaRPr lang="en-US" sz="600"/>
            </a:p>
          </p:txBody>
        </p:sp>
        <p:grpSp>
          <p:nvGrpSpPr>
            <p:cNvPr id="326" name="Group 325"/>
            <p:cNvGrpSpPr/>
            <p:nvPr/>
          </p:nvGrpSpPr>
          <p:grpSpPr>
            <a:xfrm>
              <a:off x="4182" y="932"/>
              <a:ext cx="475" cy="925"/>
              <a:chOff x="5958" y="932"/>
              <a:chExt cx="475" cy="925"/>
            </a:xfrm>
            <a:grpFill/>
          </p:grpSpPr>
          <p:sp>
            <p:nvSpPr>
              <p:cNvPr id="327" name="Rectangles 326"/>
              <p:cNvSpPr/>
              <p:nvPr/>
            </p:nvSpPr>
            <p:spPr>
              <a:xfrm>
                <a:off x="5958" y="932"/>
                <a:ext cx="475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9</a:t>
                </a:r>
                <a:endParaRPr lang="ro-RO" altLang="en-US" sz="600"/>
              </a:p>
            </p:txBody>
          </p:sp>
          <p:sp>
            <p:nvSpPr>
              <p:cNvPr id="328" name="Rectangles 327"/>
              <p:cNvSpPr/>
              <p:nvPr/>
            </p:nvSpPr>
            <p:spPr>
              <a:xfrm>
                <a:off x="5958" y="1225"/>
                <a:ext cx="475" cy="34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en-US" sz="600">
                    <a:sym typeface="+mn-ea"/>
                  </a:rPr>
                  <a:t>1</a:t>
                </a:r>
                <a:endParaRPr lang="en-US" sz="600">
                  <a:sym typeface="+mn-ea"/>
                </a:endParaRPr>
              </a:p>
            </p:txBody>
          </p:sp>
          <p:sp>
            <p:nvSpPr>
              <p:cNvPr id="329" name="Rectangles 328"/>
              <p:cNvSpPr/>
              <p:nvPr/>
            </p:nvSpPr>
            <p:spPr>
              <a:xfrm>
                <a:off x="5958" y="1564"/>
                <a:ext cx="475" cy="29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8</a:t>
                </a:r>
                <a:endParaRPr lang="ro-RO" altLang="en-US" sz="600"/>
              </a:p>
            </p:txBody>
          </p:sp>
        </p:grpSp>
      </p:grpSp>
      <p:graphicFrame>
        <p:nvGraphicFramePr>
          <p:cNvPr id="398" name="Table 397"/>
          <p:cNvGraphicFramePr/>
          <p:nvPr/>
        </p:nvGraphicFramePr>
        <p:xfrm>
          <a:off x="10524490" y="716280"/>
          <a:ext cx="1474470" cy="2491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2840"/>
                <a:gridCol w="341630"/>
              </a:tblGrid>
              <a:tr h="209550">
                <a:tc>
                  <a:txBody>
                    <a:bodyPr/>
                    <a:p>
                      <a:pPr>
                        <a:buNone/>
                      </a:pPr>
                      <a:r>
                        <a:rPr lang="ro-RO" altLang="en-US" sz="600" b="0">
                          <a:solidFill>
                            <a:schemeClr val="dk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FUNCTII </a:t>
                      </a:r>
                      <a:r>
                        <a:rPr lang="en-US" sz="6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DE DEMNITATE PUBLICA</a:t>
                      </a:r>
                      <a:endParaRPr lang="en-US" sz="600" b="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700" b="1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2</a:t>
                      </a:r>
                      <a:endParaRPr lang="en-US" sz="700" b="1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20955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sz="6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NUMAR TOTAL FUNCTII PUBLICE</a:t>
                      </a:r>
                      <a:endParaRPr lang="en-US" sz="6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o-RO" sz="700" b="1">
                          <a:solidFill>
                            <a:schemeClr val="tx1"/>
                          </a:solidFill>
                        </a:rPr>
                        <a:t>128</a:t>
                      </a:r>
                      <a:endParaRPr lang="ro-RO" sz="7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20955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sz="700">
                          <a:solidFill>
                            <a:schemeClr val="tx1"/>
                          </a:solidFill>
                        </a:rPr>
                        <a:t>FUNCTII PUBLICE DE CONDUCERE</a:t>
                      </a:r>
                      <a:endParaRPr lang="en-US" sz="7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o-RO" altLang="en-US" sz="70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ro-RO" altLang="en-US" sz="7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1905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sz="700">
                          <a:solidFill>
                            <a:schemeClr val="tx1"/>
                          </a:solidFill>
                        </a:rPr>
                        <a:t>FUNCTII PUBLICE DE EXECUTIE</a:t>
                      </a:r>
                      <a:endParaRPr lang="en-US" sz="7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o-RO" sz="700">
                          <a:solidFill>
                            <a:schemeClr val="tx1"/>
                          </a:solidFill>
                        </a:rPr>
                        <a:t>112</a:t>
                      </a:r>
                      <a:endParaRPr lang="ro-RO" sz="7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20955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sz="700">
                          <a:solidFill>
                            <a:schemeClr val="tx1"/>
                          </a:solidFill>
                        </a:rPr>
                        <a:t>FUNCTII CONTR. DE CONDUCERE</a:t>
                      </a:r>
                      <a:endParaRPr lang="en-US" sz="7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o-RO" sz="700" b="1">
                          <a:solidFill>
                            <a:schemeClr val="tx1"/>
                          </a:solidFill>
                        </a:rPr>
                        <a:t>2</a:t>
                      </a:r>
                      <a:endParaRPr lang="ro-RO" sz="7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20955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sz="700">
                          <a:solidFill>
                            <a:schemeClr val="tx1"/>
                          </a:solidFill>
                        </a:rPr>
                        <a:t>FUNCTII CONTR. DE EXECUTIE</a:t>
                      </a:r>
                      <a:endParaRPr lang="en-US" sz="7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o-RO" altLang="en-GB" sz="700" b="1">
                          <a:solidFill>
                            <a:schemeClr val="tx1"/>
                          </a:solidFill>
                        </a:rPr>
                        <a:t>57</a:t>
                      </a:r>
                      <a:endParaRPr lang="ro-RO" altLang="en-GB" sz="7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20955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en-GB" sz="700">
                          <a:solidFill>
                            <a:schemeClr val="tx1"/>
                          </a:solidFill>
                        </a:rPr>
                        <a:t>NR. TOTAL POSTURI POTRIVIT ART. III ALIN. (2) DIN. O.U.G 63/2010</a:t>
                      </a:r>
                      <a:endParaRPr lang="en-US" altLang="en-GB" sz="7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o-RO" altLang="en-GB" sz="700" b="1">
                          <a:solidFill>
                            <a:schemeClr val="tx1"/>
                          </a:solidFill>
                        </a:rPr>
                        <a:t>8</a:t>
                      </a:r>
                      <a:endParaRPr lang="ro-RO" altLang="en-GB" sz="7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20955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sz="700">
                          <a:solidFill>
                            <a:schemeClr val="tx1"/>
                          </a:solidFill>
                        </a:rPr>
                        <a:t>TOTAL APAR</a:t>
                      </a:r>
                      <a:r>
                        <a:rPr lang="ro-RO" altLang="en-US" sz="70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sz="700">
                          <a:solidFill>
                            <a:schemeClr val="tx1"/>
                          </a:solidFill>
                        </a:rPr>
                        <a:t>T DE SPECIALITATE</a:t>
                      </a:r>
                      <a:endParaRPr lang="en-US" sz="7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o-RO" altLang="en-GB" sz="700" b="1">
                          <a:solidFill>
                            <a:schemeClr val="tx1"/>
                          </a:solidFill>
                        </a:rPr>
                        <a:t>197</a:t>
                      </a:r>
                      <a:endParaRPr lang="ro-RO" altLang="en-GB" sz="7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0" name="Text Box 19"/>
          <p:cNvSpPr txBox="1"/>
          <p:nvPr/>
        </p:nvSpPr>
        <p:spPr>
          <a:xfrm>
            <a:off x="9559925" y="5852795"/>
            <a:ext cx="12528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endParaRPr lang="en-US" sz="800"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endParaRPr lang="en-US" sz="800"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r>
              <a:rPr lang="en-GB" altLang="en-US" sz="800">
                <a:latin typeface="Times New Roman" panose="02020603050405020304" charset="0"/>
                <a:cs typeface="Times New Roman" panose="02020603050405020304" charset="0"/>
              </a:rPr>
              <a:t>  </a:t>
            </a:r>
            <a:r>
              <a:rPr lang="en-US" sz="800">
                <a:latin typeface="Times New Roman" panose="02020603050405020304" charset="0"/>
                <a:cs typeface="Times New Roman" panose="02020603050405020304" charset="0"/>
              </a:rPr>
              <a:t>Pre</a:t>
            </a:r>
            <a:r>
              <a:rPr lang="ro-RO" altLang="en-US" sz="800">
                <a:latin typeface="Times New Roman" panose="02020603050405020304" charset="0"/>
                <a:cs typeface="Times New Roman" panose="02020603050405020304" charset="0"/>
              </a:rPr>
              <a:t>ș</a:t>
            </a:r>
            <a:r>
              <a:rPr lang="en-US" sz="800">
                <a:latin typeface="Times New Roman" panose="02020603050405020304" charset="0"/>
                <a:cs typeface="Times New Roman" panose="02020603050405020304" charset="0"/>
              </a:rPr>
              <a:t>edinte de </a:t>
            </a:r>
            <a:r>
              <a:rPr lang="ro-RO" altLang="en-US" sz="800">
                <a:latin typeface="Times New Roman" panose="02020603050405020304" charset="0"/>
                <a:cs typeface="Times New Roman" panose="02020603050405020304" charset="0"/>
              </a:rPr>
              <a:t>ș</a:t>
            </a:r>
            <a:r>
              <a:rPr lang="en-US" sz="800">
                <a:latin typeface="Times New Roman" panose="02020603050405020304" charset="0"/>
                <a:cs typeface="Times New Roman" panose="02020603050405020304" charset="0"/>
              </a:rPr>
              <a:t>edin</a:t>
            </a:r>
            <a:r>
              <a:rPr lang="ro-RO" altLang="en-US" sz="800">
                <a:latin typeface="Times New Roman" panose="02020603050405020304" charset="0"/>
                <a:cs typeface="Times New Roman" panose="02020603050405020304" charset="0"/>
              </a:rPr>
              <a:t>ță</a:t>
            </a:r>
            <a:endParaRPr lang="en-US" sz="800">
              <a:latin typeface="Times New Roman" panose="02020603050405020304" charset="0"/>
              <a:cs typeface="Times New Roman" panose="02020603050405020304" charset="0"/>
            </a:endParaRPr>
          </a:p>
          <a:p>
            <a:pPr algn="l"/>
            <a:r>
              <a:rPr lang="ro-RO" altLang="en-US" sz="800">
                <a:latin typeface="Times New Roman" panose="02020603050405020304" charset="0"/>
                <a:cs typeface="Times New Roman" panose="02020603050405020304" charset="0"/>
              </a:rPr>
              <a:t>   </a:t>
            </a:r>
            <a:r>
              <a:rPr lang="en-GB" altLang="ro-RO" sz="800">
                <a:latin typeface="Times New Roman" panose="02020603050405020304" charset="0"/>
                <a:cs typeface="Times New Roman" panose="02020603050405020304" charset="0"/>
              </a:rPr>
              <a:t>    Ileana-Adriana Ene</a:t>
            </a:r>
            <a:endParaRPr lang="en-GB" altLang="ro-RO" sz="8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4" name="Text Box 33"/>
          <p:cNvSpPr txBox="1"/>
          <p:nvPr/>
        </p:nvSpPr>
        <p:spPr>
          <a:xfrm>
            <a:off x="10974705" y="6013450"/>
            <a:ext cx="1024255" cy="1257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sz="800">
                <a:latin typeface="Times New Roman" panose="02020603050405020304" charset="0"/>
                <a:cs typeface="Times New Roman" panose="02020603050405020304" charset="0"/>
              </a:rPr>
              <a:t>Contrasemneaz</a:t>
            </a:r>
            <a:r>
              <a:rPr lang="ro-RO" altLang="en-US" sz="800">
                <a:latin typeface="Times New Roman" panose="02020603050405020304" charset="0"/>
                <a:cs typeface="Times New Roman" panose="02020603050405020304" charset="0"/>
              </a:rPr>
              <a:t>ă</a:t>
            </a:r>
            <a:endParaRPr lang="en-US" sz="800"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r>
              <a:rPr lang="en-US" sz="800">
                <a:latin typeface="Times New Roman" panose="02020603050405020304" charset="0"/>
                <a:cs typeface="Times New Roman" panose="02020603050405020304" charset="0"/>
              </a:rPr>
              <a:t>Secretar General</a:t>
            </a:r>
            <a:endParaRPr lang="en-US" sz="800"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r>
              <a:rPr lang="en-GB" altLang="ro-RO" sz="800">
                <a:latin typeface="Times New Roman" panose="02020603050405020304" charset="0"/>
                <a:cs typeface="Times New Roman" panose="02020603050405020304" charset="0"/>
              </a:rPr>
              <a:t>Adrian Negoe</a:t>
            </a:r>
            <a:endParaRPr lang="en-GB" altLang="ro-RO" sz="800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26" name="Elbow Connector 25"/>
          <p:cNvCxnSpPr>
            <a:stCxn id="3" idx="2"/>
            <a:endCxn id="4" idx="0"/>
          </p:cNvCxnSpPr>
          <p:nvPr/>
        </p:nvCxnSpPr>
        <p:spPr>
          <a:xfrm rot="5400000">
            <a:off x="3244533" y="-953452"/>
            <a:ext cx="280670" cy="4137025"/>
          </a:xfrm>
          <a:prstGeom prst="bentConnector3">
            <a:avLst>
              <a:gd name="adj1" fmla="val 49887"/>
            </a:avLst>
          </a:prstGeom>
          <a:ln>
            <a:headEnd type="none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Elbow Connector 59"/>
          <p:cNvCxnSpPr/>
          <p:nvPr/>
        </p:nvCxnSpPr>
        <p:spPr>
          <a:xfrm rot="16200000" flipV="1">
            <a:off x="7301230" y="1818640"/>
            <a:ext cx="147320" cy="9525"/>
          </a:xfrm>
          <a:prstGeom prst="bentConnector3">
            <a:avLst>
              <a:gd name="adj1" fmla="val 49784"/>
            </a:avLst>
          </a:prstGeom>
          <a:solidFill>
            <a:schemeClr val="bg1">
              <a:lumMod val="85000"/>
            </a:schemeClr>
          </a:solidFill>
          <a:ln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7" name="Group 36"/>
          <p:cNvGrpSpPr/>
          <p:nvPr/>
        </p:nvGrpSpPr>
        <p:grpSpPr>
          <a:xfrm>
            <a:off x="1737995" y="3766293"/>
            <a:ext cx="970915" cy="269132"/>
            <a:chOff x="3127" y="1090"/>
            <a:chExt cx="1529" cy="866"/>
          </a:xfrm>
          <a:noFill/>
        </p:grpSpPr>
        <p:sp>
          <p:nvSpPr>
            <p:cNvPr id="41" name="Rectangles 40"/>
            <p:cNvSpPr/>
            <p:nvPr/>
          </p:nvSpPr>
          <p:spPr>
            <a:xfrm>
              <a:off x="3127" y="1090"/>
              <a:ext cx="1247" cy="86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ro-RO" alt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Compartiment Stare Civila</a:t>
              </a:r>
              <a:endParaRPr lang="ro-RO" altLang="en-US" sz="600"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4374" y="1106"/>
              <a:ext cx="282" cy="849"/>
              <a:chOff x="6150" y="1106"/>
              <a:chExt cx="282" cy="849"/>
            </a:xfrm>
            <a:grpFill/>
          </p:grpSpPr>
          <p:sp>
            <p:nvSpPr>
              <p:cNvPr id="43" name="Rectangles 42"/>
              <p:cNvSpPr/>
              <p:nvPr/>
            </p:nvSpPr>
            <p:spPr>
              <a:xfrm>
                <a:off x="6150" y="1106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4</a:t>
                </a:r>
                <a:endParaRPr lang="ro-RO" altLang="en-US" sz="600"/>
              </a:p>
            </p:txBody>
          </p:sp>
          <p:sp>
            <p:nvSpPr>
              <p:cNvPr id="44" name="Rectangles 43"/>
              <p:cNvSpPr/>
              <p:nvPr/>
            </p:nvSpPr>
            <p:spPr>
              <a:xfrm>
                <a:off x="6150" y="1390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en-US" sz="600">
                    <a:sym typeface="+mn-ea"/>
                  </a:rPr>
                  <a:t>0</a:t>
                </a:r>
                <a:endParaRPr lang="en-US" sz="600">
                  <a:sym typeface="+mn-ea"/>
                </a:endParaRPr>
              </a:p>
            </p:txBody>
          </p:sp>
          <p:sp>
            <p:nvSpPr>
              <p:cNvPr id="45" name="Rectangles 44"/>
              <p:cNvSpPr/>
              <p:nvPr/>
            </p:nvSpPr>
            <p:spPr>
              <a:xfrm>
                <a:off x="6150" y="1673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4</a:t>
                </a:r>
                <a:endParaRPr lang="ro-RO" altLang="en-US" sz="600"/>
              </a:p>
            </p:txBody>
          </p:sp>
        </p:grpSp>
      </p:grpSp>
      <p:grpSp>
        <p:nvGrpSpPr>
          <p:cNvPr id="46" name="Group 45"/>
          <p:cNvGrpSpPr/>
          <p:nvPr/>
        </p:nvGrpSpPr>
        <p:grpSpPr>
          <a:xfrm>
            <a:off x="1737995" y="4112260"/>
            <a:ext cx="970915" cy="304800"/>
            <a:chOff x="3127" y="1106"/>
            <a:chExt cx="1529" cy="850"/>
          </a:xfrm>
          <a:noFill/>
        </p:grpSpPr>
        <p:sp>
          <p:nvSpPr>
            <p:cNvPr id="47" name="Rectangles 46"/>
            <p:cNvSpPr/>
            <p:nvPr/>
          </p:nvSpPr>
          <p:spPr>
            <a:xfrm>
              <a:off x="3127" y="1106"/>
              <a:ext cx="1247" cy="85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ro-RO" alt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Compartiment Informatic</a:t>
              </a:r>
              <a:endParaRPr lang="ro-RO" altLang="en-US" sz="600"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</p:txBody>
        </p:sp>
        <p:grpSp>
          <p:nvGrpSpPr>
            <p:cNvPr id="48" name="Group 47"/>
            <p:cNvGrpSpPr/>
            <p:nvPr/>
          </p:nvGrpSpPr>
          <p:grpSpPr>
            <a:xfrm>
              <a:off x="4374" y="1106"/>
              <a:ext cx="282" cy="849"/>
              <a:chOff x="6150" y="1106"/>
              <a:chExt cx="282" cy="849"/>
            </a:xfrm>
            <a:grpFill/>
          </p:grpSpPr>
          <p:sp>
            <p:nvSpPr>
              <p:cNvPr id="49" name="Rectangles 48"/>
              <p:cNvSpPr/>
              <p:nvPr/>
            </p:nvSpPr>
            <p:spPr>
              <a:xfrm>
                <a:off x="6150" y="1106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1</a:t>
                </a:r>
                <a:endParaRPr lang="ro-RO" altLang="en-US" sz="600"/>
              </a:p>
            </p:txBody>
          </p:sp>
          <p:sp>
            <p:nvSpPr>
              <p:cNvPr id="50" name="Rectangles 49"/>
              <p:cNvSpPr/>
              <p:nvPr/>
            </p:nvSpPr>
            <p:spPr>
              <a:xfrm>
                <a:off x="6150" y="1390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en-US" sz="600">
                    <a:sym typeface="+mn-ea"/>
                  </a:rPr>
                  <a:t>0</a:t>
                </a:r>
                <a:endParaRPr lang="en-US" sz="600">
                  <a:sym typeface="+mn-ea"/>
                </a:endParaRPr>
              </a:p>
            </p:txBody>
          </p:sp>
          <p:sp>
            <p:nvSpPr>
              <p:cNvPr id="51" name="Rectangles 50"/>
              <p:cNvSpPr/>
              <p:nvPr/>
            </p:nvSpPr>
            <p:spPr>
              <a:xfrm>
                <a:off x="6150" y="1673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1</a:t>
                </a:r>
                <a:endParaRPr lang="ro-RO" altLang="en-US" sz="600"/>
              </a:p>
            </p:txBody>
          </p:sp>
        </p:grpSp>
      </p:grpSp>
      <p:cxnSp>
        <p:nvCxnSpPr>
          <p:cNvPr id="52" name="Straight Connector 51"/>
          <p:cNvCxnSpPr>
            <a:stCxn id="2" idx="3"/>
            <a:endCxn id="3" idx="1"/>
          </p:cNvCxnSpPr>
          <p:nvPr/>
        </p:nvCxnSpPr>
        <p:spPr>
          <a:xfrm flipV="1">
            <a:off x="3378200" y="795020"/>
            <a:ext cx="1264920" cy="63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V="1">
            <a:off x="5432425" y="1750695"/>
            <a:ext cx="2193290" cy="889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1" name="Group 70"/>
          <p:cNvGrpSpPr/>
          <p:nvPr/>
        </p:nvGrpSpPr>
        <p:grpSpPr>
          <a:xfrm>
            <a:off x="658495" y="2269490"/>
            <a:ext cx="920750" cy="380365"/>
            <a:chOff x="3127" y="1106"/>
            <a:chExt cx="1529" cy="850"/>
          </a:xfrm>
          <a:noFill/>
        </p:grpSpPr>
        <p:sp>
          <p:nvSpPr>
            <p:cNvPr id="72" name="Rectangles 71"/>
            <p:cNvSpPr/>
            <p:nvPr/>
          </p:nvSpPr>
          <p:spPr>
            <a:xfrm>
              <a:off x="3127" y="1106"/>
              <a:ext cx="1247" cy="85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Compartiment Administratie publica locala</a:t>
              </a:r>
              <a:endParaRPr lang="en-US" sz="600"/>
            </a:p>
          </p:txBody>
        </p:sp>
        <p:grpSp>
          <p:nvGrpSpPr>
            <p:cNvPr id="73" name="Group 72"/>
            <p:cNvGrpSpPr/>
            <p:nvPr/>
          </p:nvGrpSpPr>
          <p:grpSpPr>
            <a:xfrm>
              <a:off x="4374" y="1106"/>
              <a:ext cx="282" cy="849"/>
              <a:chOff x="6150" y="1106"/>
              <a:chExt cx="282" cy="849"/>
            </a:xfrm>
            <a:grpFill/>
          </p:grpSpPr>
          <p:sp>
            <p:nvSpPr>
              <p:cNvPr id="74" name="Rectangles 73"/>
              <p:cNvSpPr/>
              <p:nvPr/>
            </p:nvSpPr>
            <p:spPr>
              <a:xfrm>
                <a:off x="6150" y="1106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GB" sz="600"/>
                  <a:t>1</a:t>
                </a:r>
                <a:endParaRPr lang="ro-RO" altLang="en-GB" sz="600"/>
              </a:p>
            </p:txBody>
          </p:sp>
          <p:sp>
            <p:nvSpPr>
              <p:cNvPr id="75" name="Rectangles 74"/>
              <p:cNvSpPr/>
              <p:nvPr/>
            </p:nvSpPr>
            <p:spPr>
              <a:xfrm>
                <a:off x="6150" y="1390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en-US" sz="600">
                    <a:sym typeface="+mn-ea"/>
                  </a:rPr>
                  <a:t>0</a:t>
                </a:r>
                <a:endParaRPr lang="en-US" sz="600">
                  <a:sym typeface="+mn-ea"/>
                </a:endParaRPr>
              </a:p>
            </p:txBody>
          </p:sp>
          <p:sp>
            <p:nvSpPr>
              <p:cNvPr id="76" name="Rectangles 75"/>
              <p:cNvSpPr/>
              <p:nvPr/>
            </p:nvSpPr>
            <p:spPr>
              <a:xfrm>
                <a:off x="6150" y="1673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GB" sz="600"/>
                  <a:t>1</a:t>
                </a:r>
                <a:endParaRPr lang="ro-RO" altLang="en-GB" sz="600"/>
              </a:p>
            </p:txBody>
          </p:sp>
        </p:grpSp>
      </p:grpSp>
      <p:grpSp>
        <p:nvGrpSpPr>
          <p:cNvPr id="77" name="Group 76"/>
          <p:cNvGrpSpPr/>
          <p:nvPr/>
        </p:nvGrpSpPr>
        <p:grpSpPr>
          <a:xfrm>
            <a:off x="9506585" y="603250"/>
            <a:ext cx="911860" cy="359410"/>
            <a:chOff x="3127" y="1106"/>
            <a:chExt cx="1529" cy="850"/>
          </a:xfrm>
          <a:noFill/>
        </p:grpSpPr>
        <p:sp>
          <p:nvSpPr>
            <p:cNvPr id="78" name="Rectangles 77"/>
            <p:cNvSpPr/>
            <p:nvPr/>
          </p:nvSpPr>
          <p:spPr>
            <a:xfrm>
              <a:off x="3127" y="1106"/>
              <a:ext cx="1247" cy="85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Compartiment Resurse umane</a:t>
              </a:r>
              <a:endParaRPr lang="en-US" sz="600"/>
            </a:p>
          </p:txBody>
        </p:sp>
        <p:grpSp>
          <p:nvGrpSpPr>
            <p:cNvPr id="79" name="Group 78"/>
            <p:cNvGrpSpPr/>
            <p:nvPr/>
          </p:nvGrpSpPr>
          <p:grpSpPr>
            <a:xfrm>
              <a:off x="4374" y="1106"/>
              <a:ext cx="282" cy="849"/>
              <a:chOff x="6150" y="1106"/>
              <a:chExt cx="282" cy="849"/>
            </a:xfrm>
            <a:grpFill/>
          </p:grpSpPr>
          <p:sp>
            <p:nvSpPr>
              <p:cNvPr id="80" name="Rectangles 79"/>
              <p:cNvSpPr/>
              <p:nvPr/>
            </p:nvSpPr>
            <p:spPr>
              <a:xfrm>
                <a:off x="6150" y="1106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en-GB" altLang="en-US" sz="600"/>
                  <a:t>2</a:t>
                </a:r>
                <a:endParaRPr lang="en-GB" altLang="en-US" sz="600"/>
              </a:p>
            </p:txBody>
          </p:sp>
          <p:sp>
            <p:nvSpPr>
              <p:cNvPr id="81" name="Rectangles 80"/>
              <p:cNvSpPr/>
              <p:nvPr/>
            </p:nvSpPr>
            <p:spPr>
              <a:xfrm>
                <a:off x="6150" y="1390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en-US" sz="600">
                    <a:sym typeface="+mn-ea"/>
                  </a:rPr>
                  <a:t>0</a:t>
                </a:r>
                <a:endParaRPr lang="en-US" sz="600">
                  <a:sym typeface="+mn-ea"/>
                </a:endParaRPr>
              </a:p>
            </p:txBody>
          </p:sp>
          <p:sp>
            <p:nvSpPr>
              <p:cNvPr id="82" name="Rectangles 81"/>
              <p:cNvSpPr/>
              <p:nvPr/>
            </p:nvSpPr>
            <p:spPr>
              <a:xfrm>
                <a:off x="6150" y="1673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en-GB" altLang="en-US" sz="600"/>
                  <a:t>2</a:t>
                </a:r>
                <a:endParaRPr lang="en-GB" altLang="en-US" sz="600"/>
              </a:p>
            </p:txBody>
          </p:sp>
        </p:grpSp>
      </p:grpSp>
      <p:grpSp>
        <p:nvGrpSpPr>
          <p:cNvPr id="83" name="Group 82"/>
          <p:cNvGrpSpPr/>
          <p:nvPr/>
        </p:nvGrpSpPr>
        <p:grpSpPr>
          <a:xfrm>
            <a:off x="672465" y="1831340"/>
            <a:ext cx="910590" cy="377825"/>
            <a:chOff x="3127" y="1106"/>
            <a:chExt cx="1529" cy="850"/>
          </a:xfrm>
          <a:noFill/>
        </p:grpSpPr>
        <p:sp>
          <p:nvSpPr>
            <p:cNvPr id="84" name="Rectangles 83"/>
            <p:cNvSpPr/>
            <p:nvPr/>
          </p:nvSpPr>
          <p:spPr>
            <a:xfrm>
              <a:off x="3127" y="1106"/>
              <a:ext cx="1247" cy="85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Compartiment Juridic, Legislatie</a:t>
              </a:r>
              <a:endParaRPr lang="en-US" sz="600"/>
            </a:p>
          </p:txBody>
        </p:sp>
        <p:grpSp>
          <p:nvGrpSpPr>
            <p:cNvPr id="85" name="Group 84"/>
            <p:cNvGrpSpPr/>
            <p:nvPr/>
          </p:nvGrpSpPr>
          <p:grpSpPr>
            <a:xfrm>
              <a:off x="4374" y="1106"/>
              <a:ext cx="282" cy="849"/>
              <a:chOff x="6150" y="1106"/>
              <a:chExt cx="282" cy="849"/>
            </a:xfrm>
            <a:grpFill/>
          </p:grpSpPr>
          <p:sp>
            <p:nvSpPr>
              <p:cNvPr id="86" name="Rectangles 85"/>
              <p:cNvSpPr/>
              <p:nvPr/>
            </p:nvSpPr>
            <p:spPr>
              <a:xfrm>
                <a:off x="6150" y="1106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GB" sz="600"/>
                  <a:t>4</a:t>
                </a:r>
                <a:endParaRPr lang="ro-RO" altLang="en-GB" sz="600"/>
              </a:p>
            </p:txBody>
          </p:sp>
          <p:sp>
            <p:nvSpPr>
              <p:cNvPr id="88" name="Rectangles 87"/>
              <p:cNvSpPr/>
              <p:nvPr/>
            </p:nvSpPr>
            <p:spPr>
              <a:xfrm>
                <a:off x="6150" y="1390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en-US" sz="600">
                    <a:sym typeface="+mn-ea"/>
                  </a:rPr>
                  <a:t>0</a:t>
                </a:r>
                <a:endParaRPr lang="en-US" sz="600">
                  <a:sym typeface="+mn-ea"/>
                </a:endParaRPr>
              </a:p>
            </p:txBody>
          </p:sp>
          <p:sp>
            <p:nvSpPr>
              <p:cNvPr id="89" name="Rectangles 88"/>
              <p:cNvSpPr/>
              <p:nvPr/>
            </p:nvSpPr>
            <p:spPr>
              <a:xfrm>
                <a:off x="6150" y="1673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GB" sz="600"/>
                  <a:t>4</a:t>
                </a:r>
                <a:endParaRPr lang="ro-RO" altLang="en-GB" sz="600"/>
              </a:p>
            </p:txBody>
          </p:sp>
        </p:grpSp>
      </p:grpSp>
      <p:grpSp>
        <p:nvGrpSpPr>
          <p:cNvPr id="92" name="Group 91"/>
          <p:cNvGrpSpPr/>
          <p:nvPr/>
        </p:nvGrpSpPr>
        <p:grpSpPr>
          <a:xfrm>
            <a:off x="664210" y="2729865"/>
            <a:ext cx="920750" cy="380365"/>
            <a:chOff x="3127" y="1106"/>
            <a:chExt cx="1529" cy="850"/>
          </a:xfrm>
          <a:noFill/>
        </p:grpSpPr>
        <p:sp>
          <p:nvSpPr>
            <p:cNvPr id="151" name="Rectangles 150"/>
            <p:cNvSpPr/>
            <p:nvPr/>
          </p:nvSpPr>
          <p:spPr>
            <a:xfrm>
              <a:off x="3127" y="1106"/>
              <a:ext cx="1247" cy="85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Compartiment </a:t>
              </a:r>
              <a:r>
                <a:rPr lang="en-GB" alt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Monitor oficial local</a:t>
              </a:r>
              <a:endParaRPr lang="en-GB" altLang="en-US" sz="600"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</p:txBody>
        </p:sp>
        <p:grpSp>
          <p:nvGrpSpPr>
            <p:cNvPr id="174" name="Group 173"/>
            <p:cNvGrpSpPr/>
            <p:nvPr/>
          </p:nvGrpSpPr>
          <p:grpSpPr>
            <a:xfrm>
              <a:off x="4374" y="1106"/>
              <a:ext cx="282" cy="849"/>
              <a:chOff x="6150" y="1106"/>
              <a:chExt cx="282" cy="849"/>
            </a:xfrm>
            <a:grpFill/>
          </p:grpSpPr>
          <p:sp>
            <p:nvSpPr>
              <p:cNvPr id="238" name="Rectangles 237"/>
              <p:cNvSpPr/>
              <p:nvPr/>
            </p:nvSpPr>
            <p:spPr>
              <a:xfrm>
                <a:off x="6150" y="1106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en-US" sz="600"/>
                  <a:t>1</a:t>
                </a:r>
                <a:endParaRPr lang="en-US" sz="600"/>
              </a:p>
            </p:txBody>
          </p:sp>
          <p:sp>
            <p:nvSpPr>
              <p:cNvPr id="239" name="Rectangles 238"/>
              <p:cNvSpPr/>
              <p:nvPr/>
            </p:nvSpPr>
            <p:spPr>
              <a:xfrm>
                <a:off x="6150" y="1390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en-US" sz="600">
                    <a:sym typeface="+mn-ea"/>
                  </a:rPr>
                  <a:t>0</a:t>
                </a:r>
                <a:endParaRPr lang="en-US" sz="600">
                  <a:sym typeface="+mn-ea"/>
                </a:endParaRPr>
              </a:p>
            </p:txBody>
          </p:sp>
          <p:sp>
            <p:nvSpPr>
              <p:cNvPr id="240" name="Rectangles 239"/>
              <p:cNvSpPr/>
              <p:nvPr/>
            </p:nvSpPr>
            <p:spPr>
              <a:xfrm>
                <a:off x="6150" y="1673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en-US" sz="600"/>
                  <a:t>1</a:t>
                </a:r>
                <a:endParaRPr lang="en-US" sz="600"/>
              </a:p>
            </p:txBody>
          </p:sp>
        </p:grpSp>
      </p:grpSp>
      <p:grpSp>
        <p:nvGrpSpPr>
          <p:cNvPr id="29" name="Group 28"/>
          <p:cNvGrpSpPr/>
          <p:nvPr/>
        </p:nvGrpSpPr>
        <p:grpSpPr>
          <a:xfrm>
            <a:off x="6950075" y="1879600"/>
            <a:ext cx="1089025" cy="539750"/>
            <a:chOff x="3127" y="1106"/>
            <a:chExt cx="1715" cy="850"/>
          </a:xfrm>
          <a:noFill/>
        </p:grpSpPr>
        <p:sp>
          <p:nvSpPr>
            <p:cNvPr id="30" name="Rectangles 29"/>
            <p:cNvSpPr/>
            <p:nvPr/>
          </p:nvSpPr>
          <p:spPr>
            <a:xfrm>
              <a:off x="3127" y="1106"/>
              <a:ext cx="1247" cy="85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r>
                <a:rPr lang="en-US" altLang="ro-RO" sz="600" b="1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Directia Investitii si Servicii publice</a:t>
              </a:r>
              <a:endParaRPr lang="en-US" altLang="ro-RO" sz="600" b="1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4374" y="1106"/>
              <a:ext cx="468" cy="848"/>
              <a:chOff x="6150" y="1106"/>
              <a:chExt cx="468" cy="848"/>
            </a:xfrm>
            <a:grpFill/>
          </p:grpSpPr>
          <p:sp>
            <p:nvSpPr>
              <p:cNvPr id="32" name="Rectangles 31"/>
              <p:cNvSpPr/>
              <p:nvPr/>
            </p:nvSpPr>
            <p:spPr>
              <a:xfrm>
                <a:off x="6150" y="1106"/>
                <a:ext cx="468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GB" sz="600"/>
                  <a:t>29</a:t>
                </a:r>
                <a:endParaRPr lang="en-GB" altLang="ro-RO" sz="600"/>
              </a:p>
            </p:txBody>
          </p:sp>
          <p:sp>
            <p:nvSpPr>
              <p:cNvPr id="33" name="Rectangles 32"/>
              <p:cNvSpPr/>
              <p:nvPr/>
            </p:nvSpPr>
            <p:spPr>
              <a:xfrm>
                <a:off x="6150" y="1390"/>
                <a:ext cx="467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2</a:t>
                </a:r>
                <a:endParaRPr lang="ro-RO" altLang="en-US" sz="600"/>
              </a:p>
            </p:txBody>
          </p:sp>
          <p:sp>
            <p:nvSpPr>
              <p:cNvPr id="59" name="Rectangles 58"/>
              <p:cNvSpPr/>
              <p:nvPr/>
            </p:nvSpPr>
            <p:spPr>
              <a:xfrm>
                <a:off x="6150" y="1673"/>
                <a:ext cx="467" cy="281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en-GB" altLang="ro-RO" sz="600"/>
                  <a:t>2</a:t>
                </a:r>
                <a:r>
                  <a:rPr lang="ro-RO" altLang="en-GB" sz="600"/>
                  <a:t>7</a:t>
                </a:r>
                <a:endParaRPr lang="ro-RO" altLang="en-GB" sz="600"/>
              </a:p>
            </p:txBody>
          </p:sp>
        </p:grpSp>
      </p:grpSp>
      <p:grpSp>
        <p:nvGrpSpPr>
          <p:cNvPr id="100" name="Group 99"/>
          <p:cNvGrpSpPr/>
          <p:nvPr/>
        </p:nvGrpSpPr>
        <p:grpSpPr>
          <a:xfrm>
            <a:off x="6946265" y="3263900"/>
            <a:ext cx="1030008" cy="751205"/>
            <a:chOff x="3127" y="773"/>
            <a:chExt cx="1530" cy="1183"/>
          </a:xfrm>
          <a:noFill/>
        </p:grpSpPr>
        <p:sp>
          <p:nvSpPr>
            <p:cNvPr id="101" name="Rectangles 100"/>
            <p:cNvSpPr/>
            <p:nvPr/>
          </p:nvSpPr>
          <p:spPr>
            <a:xfrm>
              <a:off x="3127" y="773"/>
              <a:ext cx="1110" cy="118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lang="ro-RO" altLang="en-US" sz="600"/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r>
                <a:rPr lang="ro-RO" altLang="en-US" sz="500">
                  <a:latin typeface="Times New Roman" panose="02020603050405020304" charset="0"/>
                  <a:cs typeface="Times New Roman" panose="02020603050405020304" charset="0"/>
                </a:rPr>
                <a:t>Serviciu investiții, transport public local, salubrizare și iluminat public, </a:t>
              </a:r>
              <a:r>
                <a:rPr lang="ro-RO" altLang="en-US" sz="5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Unitatea municipala de monitorizare, </a:t>
              </a:r>
              <a:r>
                <a:rPr lang="en-US" sz="5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Administrativ si Gestiune</a:t>
              </a:r>
              <a:endParaRPr lang="ro-RO" altLang="en-US" sz="500"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lang="ro-RO" altLang="en-US" sz="500"/>
            </a:p>
          </p:txBody>
        </p:sp>
        <p:grpSp>
          <p:nvGrpSpPr>
            <p:cNvPr id="102" name="Group 101"/>
            <p:cNvGrpSpPr/>
            <p:nvPr/>
          </p:nvGrpSpPr>
          <p:grpSpPr>
            <a:xfrm>
              <a:off x="4236" y="777"/>
              <a:ext cx="421" cy="1179"/>
              <a:chOff x="6012" y="777"/>
              <a:chExt cx="421" cy="1179"/>
            </a:xfrm>
            <a:grpFill/>
          </p:grpSpPr>
          <p:sp>
            <p:nvSpPr>
              <p:cNvPr id="103" name="Rectangles 102"/>
              <p:cNvSpPr/>
              <p:nvPr/>
            </p:nvSpPr>
            <p:spPr>
              <a:xfrm>
                <a:off x="6014" y="777"/>
                <a:ext cx="419" cy="39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22</a:t>
                </a:r>
                <a:endParaRPr lang="ro-RO" altLang="en-US" sz="600"/>
              </a:p>
            </p:txBody>
          </p:sp>
          <p:sp>
            <p:nvSpPr>
              <p:cNvPr id="104" name="Rectangles 103"/>
              <p:cNvSpPr/>
              <p:nvPr/>
            </p:nvSpPr>
            <p:spPr>
              <a:xfrm>
                <a:off x="6014" y="1170"/>
                <a:ext cx="418" cy="37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en-US" sz="600">
                    <a:sym typeface="+mn-ea"/>
                  </a:rPr>
                  <a:t>1</a:t>
                </a:r>
                <a:endParaRPr lang="en-US" sz="600">
                  <a:sym typeface="+mn-ea"/>
                </a:endParaRPr>
              </a:p>
            </p:txBody>
          </p:sp>
          <p:sp>
            <p:nvSpPr>
              <p:cNvPr id="105" name="Rectangles 104"/>
              <p:cNvSpPr/>
              <p:nvPr/>
            </p:nvSpPr>
            <p:spPr>
              <a:xfrm>
                <a:off x="6012" y="1542"/>
                <a:ext cx="421" cy="414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21</a:t>
                </a:r>
                <a:endParaRPr lang="ro-RO" altLang="en-US" sz="600"/>
              </a:p>
            </p:txBody>
          </p:sp>
        </p:grpSp>
      </p:grpSp>
      <p:grpSp>
        <p:nvGrpSpPr>
          <p:cNvPr id="152" name="Group 151"/>
          <p:cNvGrpSpPr/>
          <p:nvPr/>
        </p:nvGrpSpPr>
        <p:grpSpPr>
          <a:xfrm>
            <a:off x="8297545" y="5182870"/>
            <a:ext cx="920750" cy="380365"/>
            <a:chOff x="3127" y="1106"/>
            <a:chExt cx="1529" cy="850"/>
          </a:xfrm>
          <a:noFill/>
        </p:grpSpPr>
        <p:sp>
          <p:nvSpPr>
            <p:cNvPr id="154" name="Rectangles 153"/>
            <p:cNvSpPr/>
            <p:nvPr/>
          </p:nvSpPr>
          <p:spPr>
            <a:xfrm>
              <a:off x="3127" y="1106"/>
              <a:ext cx="1247" cy="85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Compartiment Evidenta </a:t>
              </a:r>
              <a:r>
                <a:rPr lang="ro-RO" alt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P</a:t>
              </a:r>
              <a:r>
                <a:rPr 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ersoanelor</a:t>
              </a:r>
              <a:endParaRPr lang="en-US" sz="600"/>
            </a:p>
          </p:txBody>
        </p:sp>
        <p:grpSp>
          <p:nvGrpSpPr>
            <p:cNvPr id="175" name="Group 174"/>
            <p:cNvGrpSpPr/>
            <p:nvPr/>
          </p:nvGrpSpPr>
          <p:grpSpPr>
            <a:xfrm>
              <a:off x="4374" y="1106"/>
              <a:ext cx="282" cy="849"/>
              <a:chOff x="6150" y="1106"/>
              <a:chExt cx="282" cy="849"/>
            </a:xfrm>
            <a:grpFill/>
          </p:grpSpPr>
          <p:sp>
            <p:nvSpPr>
              <p:cNvPr id="176" name="Rectangles 175"/>
              <p:cNvSpPr/>
              <p:nvPr/>
            </p:nvSpPr>
            <p:spPr>
              <a:xfrm>
                <a:off x="6150" y="1106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en-US" sz="600"/>
                  <a:t>1</a:t>
                </a:r>
                <a:endParaRPr lang="en-US" sz="600"/>
              </a:p>
            </p:txBody>
          </p:sp>
          <p:sp>
            <p:nvSpPr>
              <p:cNvPr id="241" name="Rectangles 240"/>
              <p:cNvSpPr/>
              <p:nvPr/>
            </p:nvSpPr>
            <p:spPr>
              <a:xfrm>
                <a:off x="6150" y="1390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en-US" sz="600">
                    <a:sym typeface="+mn-ea"/>
                  </a:rPr>
                  <a:t>0</a:t>
                </a:r>
                <a:endParaRPr lang="en-US" sz="600">
                  <a:sym typeface="+mn-ea"/>
                </a:endParaRPr>
              </a:p>
            </p:txBody>
          </p:sp>
          <p:sp>
            <p:nvSpPr>
              <p:cNvPr id="242" name="Rectangles 241"/>
              <p:cNvSpPr/>
              <p:nvPr/>
            </p:nvSpPr>
            <p:spPr>
              <a:xfrm>
                <a:off x="6150" y="1673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en-US" sz="600"/>
                  <a:t>1</a:t>
                </a:r>
                <a:endParaRPr lang="en-US" sz="600"/>
              </a:p>
            </p:txBody>
          </p:sp>
        </p:grpSp>
      </p:grpSp>
      <p:grpSp>
        <p:nvGrpSpPr>
          <p:cNvPr id="243" name="Group 242"/>
          <p:cNvGrpSpPr/>
          <p:nvPr/>
        </p:nvGrpSpPr>
        <p:grpSpPr>
          <a:xfrm>
            <a:off x="8294370" y="4732655"/>
            <a:ext cx="911860" cy="359410"/>
            <a:chOff x="3127" y="1106"/>
            <a:chExt cx="1529" cy="850"/>
          </a:xfrm>
          <a:noFill/>
        </p:grpSpPr>
        <p:sp>
          <p:nvSpPr>
            <p:cNvPr id="274" name="Rectangles 273"/>
            <p:cNvSpPr/>
            <p:nvPr/>
          </p:nvSpPr>
          <p:spPr>
            <a:xfrm>
              <a:off x="3127" y="1106"/>
              <a:ext cx="1247" cy="85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Compartiment  disciplină în construcţii, protecţia mediului</a:t>
              </a:r>
              <a:endParaRPr lang="en-US" sz="600"/>
            </a:p>
          </p:txBody>
        </p:sp>
        <p:grpSp>
          <p:nvGrpSpPr>
            <p:cNvPr id="275" name="Group 274"/>
            <p:cNvGrpSpPr/>
            <p:nvPr/>
          </p:nvGrpSpPr>
          <p:grpSpPr>
            <a:xfrm>
              <a:off x="4374" y="1106"/>
              <a:ext cx="282" cy="849"/>
              <a:chOff x="6150" y="1106"/>
              <a:chExt cx="282" cy="849"/>
            </a:xfrm>
            <a:grpFill/>
          </p:grpSpPr>
          <p:sp>
            <p:nvSpPr>
              <p:cNvPr id="276" name="Rectangles 275"/>
              <p:cNvSpPr/>
              <p:nvPr/>
            </p:nvSpPr>
            <p:spPr>
              <a:xfrm>
                <a:off x="6150" y="1106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4</a:t>
                </a:r>
                <a:endParaRPr lang="ro-RO" altLang="en-US" sz="600"/>
              </a:p>
            </p:txBody>
          </p:sp>
          <p:sp>
            <p:nvSpPr>
              <p:cNvPr id="277" name="Rectangles 276"/>
              <p:cNvSpPr/>
              <p:nvPr/>
            </p:nvSpPr>
            <p:spPr>
              <a:xfrm>
                <a:off x="6150" y="1390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en-US" sz="600">
                    <a:sym typeface="+mn-ea"/>
                  </a:rPr>
                  <a:t>0</a:t>
                </a:r>
                <a:endParaRPr lang="en-US" sz="600">
                  <a:sym typeface="+mn-ea"/>
                </a:endParaRPr>
              </a:p>
            </p:txBody>
          </p:sp>
          <p:sp>
            <p:nvSpPr>
              <p:cNvPr id="278" name="Rectangles 277"/>
              <p:cNvSpPr/>
              <p:nvPr/>
            </p:nvSpPr>
            <p:spPr>
              <a:xfrm>
                <a:off x="6150" y="1673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4</a:t>
                </a:r>
                <a:endParaRPr lang="ro-RO" altLang="en-US" sz="600"/>
              </a:p>
            </p:txBody>
          </p:sp>
        </p:grpSp>
      </p:grpSp>
      <p:grpSp>
        <p:nvGrpSpPr>
          <p:cNvPr id="279" name="Group 278"/>
          <p:cNvGrpSpPr/>
          <p:nvPr/>
        </p:nvGrpSpPr>
        <p:grpSpPr>
          <a:xfrm>
            <a:off x="8295005" y="5664200"/>
            <a:ext cx="910590" cy="377825"/>
            <a:chOff x="3127" y="1106"/>
            <a:chExt cx="1529" cy="850"/>
          </a:xfrm>
          <a:noFill/>
        </p:grpSpPr>
        <p:sp>
          <p:nvSpPr>
            <p:cNvPr id="318" name="Rectangles 317"/>
            <p:cNvSpPr/>
            <p:nvPr/>
          </p:nvSpPr>
          <p:spPr>
            <a:xfrm>
              <a:off x="3127" y="1106"/>
              <a:ext cx="1247" cy="85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Compartiment centru monitorizare video-dispecerat</a:t>
              </a:r>
              <a:endParaRPr lang="en-US" sz="600"/>
            </a:p>
          </p:txBody>
        </p:sp>
        <p:grpSp>
          <p:nvGrpSpPr>
            <p:cNvPr id="319" name="Group 318"/>
            <p:cNvGrpSpPr/>
            <p:nvPr/>
          </p:nvGrpSpPr>
          <p:grpSpPr>
            <a:xfrm>
              <a:off x="4374" y="1106"/>
              <a:ext cx="282" cy="849"/>
              <a:chOff x="6150" y="1106"/>
              <a:chExt cx="282" cy="849"/>
            </a:xfrm>
            <a:grpFill/>
          </p:grpSpPr>
          <p:sp>
            <p:nvSpPr>
              <p:cNvPr id="320" name="Rectangles 319"/>
              <p:cNvSpPr/>
              <p:nvPr/>
            </p:nvSpPr>
            <p:spPr>
              <a:xfrm>
                <a:off x="6150" y="1106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6</a:t>
                </a:r>
                <a:endParaRPr lang="ro-RO" altLang="en-US" sz="600"/>
              </a:p>
            </p:txBody>
          </p:sp>
          <p:sp>
            <p:nvSpPr>
              <p:cNvPr id="321" name="Rectangles 320"/>
              <p:cNvSpPr/>
              <p:nvPr/>
            </p:nvSpPr>
            <p:spPr>
              <a:xfrm>
                <a:off x="6150" y="1390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en-US" sz="600">
                    <a:sym typeface="+mn-ea"/>
                  </a:rPr>
                  <a:t>0</a:t>
                </a:r>
                <a:endParaRPr lang="en-US" sz="600">
                  <a:sym typeface="+mn-ea"/>
                </a:endParaRPr>
              </a:p>
            </p:txBody>
          </p:sp>
          <p:sp>
            <p:nvSpPr>
              <p:cNvPr id="322" name="Rectangles 321"/>
              <p:cNvSpPr/>
              <p:nvPr/>
            </p:nvSpPr>
            <p:spPr>
              <a:xfrm>
                <a:off x="6150" y="1673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6</a:t>
                </a:r>
                <a:endParaRPr lang="ro-RO" altLang="en-US" sz="600"/>
              </a:p>
            </p:txBody>
          </p:sp>
        </p:grpSp>
      </p:grpSp>
      <p:grpSp>
        <p:nvGrpSpPr>
          <p:cNvPr id="399" name="Group 398"/>
          <p:cNvGrpSpPr/>
          <p:nvPr/>
        </p:nvGrpSpPr>
        <p:grpSpPr>
          <a:xfrm>
            <a:off x="8186420" y="1867535"/>
            <a:ext cx="1005159" cy="539750"/>
            <a:chOff x="3127" y="1106"/>
            <a:chExt cx="1585" cy="850"/>
          </a:xfrm>
          <a:noFill/>
        </p:grpSpPr>
        <p:sp>
          <p:nvSpPr>
            <p:cNvPr id="400" name="Rectangles 399"/>
            <p:cNvSpPr/>
            <p:nvPr/>
          </p:nvSpPr>
          <p:spPr>
            <a:xfrm>
              <a:off x="3127" y="1106"/>
              <a:ext cx="1159" cy="85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600" b="1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D</a:t>
              </a:r>
              <a:r>
                <a:rPr lang="ro-RO" altLang="en-US" sz="600" b="1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irectia Politie Locala</a:t>
              </a:r>
              <a:endParaRPr lang="en-US" sz="600" b="1"/>
            </a:p>
          </p:txBody>
        </p:sp>
        <p:grpSp>
          <p:nvGrpSpPr>
            <p:cNvPr id="401" name="Group 400"/>
            <p:cNvGrpSpPr/>
            <p:nvPr/>
          </p:nvGrpSpPr>
          <p:grpSpPr>
            <a:xfrm>
              <a:off x="4277" y="1106"/>
              <a:ext cx="435" cy="848"/>
              <a:chOff x="6053" y="1106"/>
              <a:chExt cx="435" cy="848"/>
            </a:xfrm>
            <a:grpFill/>
          </p:grpSpPr>
          <p:sp>
            <p:nvSpPr>
              <p:cNvPr id="402" name="Rectangles 401"/>
              <p:cNvSpPr/>
              <p:nvPr/>
            </p:nvSpPr>
            <p:spPr>
              <a:xfrm>
                <a:off x="6062" y="1106"/>
                <a:ext cx="426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GB" sz="600"/>
                  <a:t>37</a:t>
                </a:r>
                <a:endParaRPr lang="ro-RO" altLang="en-GB" sz="600"/>
              </a:p>
            </p:txBody>
          </p:sp>
          <p:sp>
            <p:nvSpPr>
              <p:cNvPr id="403" name="Rectangles 402"/>
              <p:cNvSpPr/>
              <p:nvPr/>
            </p:nvSpPr>
            <p:spPr>
              <a:xfrm>
                <a:off x="6053" y="1390"/>
                <a:ext cx="429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3</a:t>
                </a:r>
                <a:endParaRPr lang="ro-RO" altLang="en-US" sz="600"/>
              </a:p>
            </p:txBody>
          </p:sp>
          <p:sp>
            <p:nvSpPr>
              <p:cNvPr id="404" name="Rectangles 403"/>
              <p:cNvSpPr/>
              <p:nvPr/>
            </p:nvSpPr>
            <p:spPr>
              <a:xfrm>
                <a:off x="6062" y="1673"/>
                <a:ext cx="426" cy="281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34</a:t>
                </a:r>
                <a:endParaRPr lang="ro-RO" altLang="en-US" sz="600"/>
              </a:p>
            </p:txBody>
          </p:sp>
        </p:grpSp>
      </p:grpSp>
      <p:grpSp>
        <p:nvGrpSpPr>
          <p:cNvPr id="405" name="Group 404"/>
          <p:cNvGrpSpPr/>
          <p:nvPr/>
        </p:nvGrpSpPr>
        <p:grpSpPr>
          <a:xfrm>
            <a:off x="6971030" y="5182235"/>
            <a:ext cx="920750" cy="380365"/>
            <a:chOff x="3127" y="1106"/>
            <a:chExt cx="1529" cy="850"/>
          </a:xfrm>
          <a:noFill/>
        </p:grpSpPr>
        <p:sp>
          <p:nvSpPr>
            <p:cNvPr id="406" name="Rectangles 405"/>
            <p:cNvSpPr/>
            <p:nvPr/>
          </p:nvSpPr>
          <p:spPr>
            <a:xfrm>
              <a:off x="3127" y="1106"/>
              <a:ext cx="1247" cy="85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Compartiment </a:t>
              </a:r>
              <a:r>
                <a:rPr lang="ro-RO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Salubrizare și Iluminat public</a:t>
              </a:r>
              <a:endParaRPr lang="ro-RO" sz="600"/>
            </a:p>
          </p:txBody>
        </p:sp>
        <p:grpSp>
          <p:nvGrpSpPr>
            <p:cNvPr id="407" name="Group 406"/>
            <p:cNvGrpSpPr/>
            <p:nvPr/>
          </p:nvGrpSpPr>
          <p:grpSpPr>
            <a:xfrm>
              <a:off x="4374" y="1106"/>
              <a:ext cx="282" cy="849"/>
              <a:chOff x="6150" y="1106"/>
              <a:chExt cx="282" cy="849"/>
            </a:xfrm>
            <a:grpFill/>
          </p:grpSpPr>
          <p:sp>
            <p:nvSpPr>
              <p:cNvPr id="408" name="Rectangles 407"/>
              <p:cNvSpPr/>
              <p:nvPr/>
            </p:nvSpPr>
            <p:spPr>
              <a:xfrm>
                <a:off x="6150" y="1106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2</a:t>
                </a:r>
                <a:endParaRPr lang="ro-RO" altLang="en-US" sz="600"/>
              </a:p>
            </p:txBody>
          </p:sp>
          <p:sp>
            <p:nvSpPr>
              <p:cNvPr id="409" name="Rectangles 408"/>
              <p:cNvSpPr/>
              <p:nvPr/>
            </p:nvSpPr>
            <p:spPr>
              <a:xfrm>
                <a:off x="6150" y="1390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en-US" sz="600">
                    <a:sym typeface="+mn-ea"/>
                  </a:rPr>
                  <a:t>0</a:t>
                </a:r>
                <a:endParaRPr lang="en-US" sz="600">
                  <a:sym typeface="+mn-ea"/>
                </a:endParaRPr>
              </a:p>
            </p:txBody>
          </p:sp>
          <p:sp>
            <p:nvSpPr>
              <p:cNvPr id="410" name="Rectangles 409"/>
              <p:cNvSpPr/>
              <p:nvPr/>
            </p:nvSpPr>
            <p:spPr>
              <a:xfrm>
                <a:off x="6150" y="1673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2</a:t>
                </a:r>
                <a:endParaRPr lang="ro-RO" altLang="en-US" sz="600"/>
              </a:p>
            </p:txBody>
          </p:sp>
        </p:grpSp>
      </p:grpSp>
      <p:grpSp>
        <p:nvGrpSpPr>
          <p:cNvPr id="411" name="Group 410"/>
          <p:cNvGrpSpPr/>
          <p:nvPr/>
        </p:nvGrpSpPr>
        <p:grpSpPr>
          <a:xfrm>
            <a:off x="6971030" y="4274820"/>
            <a:ext cx="911860" cy="359410"/>
            <a:chOff x="3127" y="1106"/>
            <a:chExt cx="1529" cy="850"/>
          </a:xfrm>
          <a:noFill/>
        </p:grpSpPr>
        <p:sp>
          <p:nvSpPr>
            <p:cNvPr id="412" name="Rectangles 411"/>
            <p:cNvSpPr/>
            <p:nvPr/>
          </p:nvSpPr>
          <p:spPr>
            <a:xfrm>
              <a:off x="3127" y="1106"/>
              <a:ext cx="1247" cy="85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ro-RO" alt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Compartiment investiții</a:t>
              </a:r>
              <a:endParaRPr lang="ro-RO" altLang="en-US" sz="600"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</p:txBody>
        </p:sp>
        <p:grpSp>
          <p:nvGrpSpPr>
            <p:cNvPr id="413" name="Group 412"/>
            <p:cNvGrpSpPr/>
            <p:nvPr/>
          </p:nvGrpSpPr>
          <p:grpSpPr>
            <a:xfrm>
              <a:off x="4374" y="1106"/>
              <a:ext cx="282" cy="849"/>
              <a:chOff x="6150" y="1106"/>
              <a:chExt cx="282" cy="849"/>
            </a:xfrm>
            <a:grpFill/>
          </p:grpSpPr>
          <p:sp>
            <p:nvSpPr>
              <p:cNvPr id="414" name="Rectangles 413"/>
              <p:cNvSpPr/>
              <p:nvPr/>
            </p:nvSpPr>
            <p:spPr>
              <a:xfrm>
                <a:off x="6150" y="1106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2</a:t>
                </a:r>
                <a:endParaRPr lang="ro-RO" altLang="en-US" sz="600"/>
              </a:p>
            </p:txBody>
          </p:sp>
          <p:sp>
            <p:nvSpPr>
              <p:cNvPr id="415" name="Rectangles 414"/>
              <p:cNvSpPr/>
              <p:nvPr/>
            </p:nvSpPr>
            <p:spPr>
              <a:xfrm>
                <a:off x="6150" y="1390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en-US" sz="600">
                    <a:sym typeface="+mn-ea"/>
                  </a:rPr>
                  <a:t>0</a:t>
                </a:r>
                <a:endParaRPr lang="en-US" sz="600">
                  <a:sym typeface="+mn-ea"/>
                </a:endParaRPr>
              </a:p>
            </p:txBody>
          </p:sp>
          <p:sp>
            <p:nvSpPr>
              <p:cNvPr id="416" name="Rectangles 415"/>
              <p:cNvSpPr/>
              <p:nvPr/>
            </p:nvSpPr>
            <p:spPr>
              <a:xfrm>
                <a:off x="6150" y="1673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2</a:t>
                </a:r>
                <a:endParaRPr lang="ro-RO" altLang="en-US" sz="600"/>
              </a:p>
            </p:txBody>
          </p:sp>
        </p:grpSp>
      </p:grpSp>
      <p:grpSp>
        <p:nvGrpSpPr>
          <p:cNvPr id="417" name="Group 416"/>
          <p:cNvGrpSpPr/>
          <p:nvPr/>
        </p:nvGrpSpPr>
        <p:grpSpPr>
          <a:xfrm>
            <a:off x="6971030" y="5635625"/>
            <a:ext cx="910590" cy="377825"/>
            <a:chOff x="3127" y="1106"/>
            <a:chExt cx="1529" cy="850"/>
          </a:xfrm>
          <a:noFill/>
        </p:grpSpPr>
        <p:sp>
          <p:nvSpPr>
            <p:cNvPr id="418" name="Rectangles 417"/>
            <p:cNvSpPr/>
            <p:nvPr/>
          </p:nvSpPr>
          <p:spPr>
            <a:xfrm>
              <a:off x="3127" y="1106"/>
              <a:ext cx="1247" cy="85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600"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Compartiment</a:t>
              </a:r>
              <a:r>
                <a:rPr lang="ro-RO" alt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 </a:t>
              </a:r>
              <a:r>
                <a:rPr 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Unitatea municipala de monitorizare</a:t>
              </a:r>
              <a:endParaRPr lang="ro-RO" sz="600"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 </a:t>
              </a:r>
              <a:endParaRPr lang="en-US" sz="600"/>
            </a:p>
          </p:txBody>
        </p:sp>
        <p:grpSp>
          <p:nvGrpSpPr>
            <p:cNvPr id="419" name="Group 418"/>
            <p:cNvGrpSpPr/>
            <p:nvPr/>
          </p:nvGrpSpPr>
          <p:grpSpPr>
            <a:xfrm>
              <a:off x="4374" y="1106"/>
              <a:ext cx="282" cy="849"/>
              <a:chOff x="6150" y="1106"/>
              <a:chExt cx="282" cy="849"/>
            </a:xfrm>
            <a:grpFill/>
          </p:grpSpPr>
          <p:sp>
            <p:nvSpPr>
              <p:cNvPr id="420" name="Rectangles 419"/>
              <p:cNvSpPr/>
              <p:nvPr/>
            </p:nvSpPr>
            <p:spPr>
              <a:xfrm>
                <a:off x="6150" y="1106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1</a:t>
                </a:r>
                <a:endParaRPr lang="ro-RO" altLang="en-US" sz="600"/>
              </a:p>
            </p:txBody>
          </p:sp>
          <p:sp>
            <p:nvSpPr>
              <p:cNvPr id="421" name="Rectangles 420"/>
              <p:cNvSpPr/>
              <p:nvPr/>
            </p:nvSpPr>
            <p:spPr>
              <a:xfrm>
                <a:off x="6150" y="1390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en-US" sz="600">
                    <a:sym typeface="+mn-ea"/>
                  </a:rPr>
                  <a:t>0</a:t>
                </a:r>
                <a:endParaRPr lang="en-US" sz="600">
                  <a:sym typeface="+mn-ea"/>
                </a:endParaRPr>
              </a:p>
            </p:txBody>
          </p:sp>
          <p:sp>
            <p:nvSpPr>
              <p:cNvPr id="422" name="Rectangles 421"/>
              <p:cNvSpPr/>
              <p:nvPr/>
            </p:nvSpPr>
            <p:spPr>
              <a:xfrm>
                <a:off x="6150" y="1673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1</a:t>
                </a:r>
                <a:endParaRPr lang="ro-RO" altLang="en-US" sz="600"/>
              </a:p>
            </p:txBody>
          </p:sp>
        </p:grpSp>
      </p:grpSp>
      <p:grpSp>
        <p:nvGrpSpPr>
          <p:cNvPr id="423" name="Group 422"/>
          <p:cNvGrpSpPr/>
          <p:nvPr/>
        </p:nvGrpSpPr>
        <p:grpSpPr>
          <a:xfrm>
            <a:off x="6974840" y="4719320"/>
            <a:ext cx="910590" cy="377825"/>
            <a:chOff x="3127" y="1106"/>
            <a:chExt cx="1529" cy="850"/>
          </a:xfrm>
          <a:noFill/>
        </p:grpSpPr>
        <p:sp>
          <p:nvSpPr>
            <p:cNvPr id="424" name="Rectangles 423"/>
            <p:cNvSpPr/>
            <p:nvPr/>
          </p:nvSpPr>
          <p:spPr>
            <a:xfrm>
              <a:off x="3127" y="1106"/>
              <a:ext cx="1247" cy="85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Compartiment </a:t>
              </a:r>
              <a:r>
                <a:rPr lang="ro-RO" alt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Transport public local</a:t>
              </a:r>
              <a:endParaRPr lang="ro-RO" altLang="en-US" sz="600"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</p:txBody>
        </p:sp>
        <p:grpSp>
          <p:nvGrpSpPr>
            <p:cNvPr id="425" name="Group 424"/>
            <p:cNvGrpSpPr/>
            <p:nvPr/>
          </p:nvGrpSpPr>
          <p:grpSpPr>
            <a:xfrm>
              <a:off x="4374" y="1106"/>
              <a:ext cx="282" cy="849"/>
              <a:chOff x="6150" y="1106"/>
              <a:chExt cx="282" cy="849"/>
            </a:xfrm>
            <a:grpFill/>
          </p:grpSpPr>
          <p:sp>
            <p:nvSpPr>
              <p:cNvPr id="426" name="Rectangles 425"/>
              <p:cNvSpPr/>
              <p:nvPr/>
            </p:nvSpPr>
            <p:spPr>
              <a:xfrm>
                <a:off x="6150" y="1106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2</a:t>
                </a:r>
                <a:endParaRPr lang="ro-RO" altLang="en-US" sz="600"/>
              </a:p>
            </p:txBody>
          </p:sp>
          <p:sp>
            <p:nvSpPr>
              <p:cNvPr id="427" name="Rectangles 426"/>
              <p:cNvSpPr/>
              <p:nvPr/>
            </p:nvSpPr>
            <p:spPr>
              <a:xfrm>
                <a:off x="6150" y="1390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en-US" sz="600">
                    <a:sym typeface="+mn-ea"/>
                  </a:rPr>
                  <a:t>0</a:t>
                </a:r>
                <a:endParaRPr lang="en-US" sz="600">
                  <a:sym typeface="+mn-ea"/>
                </a:endParaRPr>
              </a:p>
            </p:txBody>
          </p:sp>
          <p:sp>
            <p:nvSpPr>
              <p:cNvPr id="428" name="Rectangles 427"/>
              <p:cNvSpPr/>
              <p:nvPr/>
            </p:nvSpPr>
            <p:spPr>
              <a:xfrm>
                <a:off x="6150" y="1673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2</a:t>
                </a:r>
                <a:endParaRPr lang="ro-RO" altLang="en-US" sz="600"/>
              </a:p>
            </p:txBody>
          </p:sp>
        </p:grpSp>
      </p:grpSp>
      <p:cxnSp>
        <p:nvCxnSpPr>
          <p:cNvPr id="432" name="Straight Arrow Connector 431"/>
          <p:cNvCxnSpPr/>
          <p:nvPr/>
        </p:nvCxnSpPr>
        <p:spPr>
          <a:xfrm flipH="1" flipV="1">
            <a:off x="1635760" y="4225925"/>
            <a:ext cx="108000" cy="4445"/>
          </a:xfrm>
          <a:prstGeom prst="straightConnector1">
            <a:avLst/>
          </a:prstGeom>
          <a:solidFill>
            <a:schemeClr val="bg1"/>
          </a:solidFill>
          <a:ln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6" name="Straight Arrow Connector 435"/>
          <p:cNvCxnSpPr/>
          <p:nvPr/>
        </p:nvCxnSpPr>
        <p:spPr>
          <a:xfrm flipH="1" flipV="1">
            <a:off x="1631315" y="3899535"/>
            <a:ext cx="108000" cy="4445"/>
          </a:xfrm>
          <a:prstGeom prst="straightConnector1">
            <a:avLst/>
          </a:prstGeom>
          <a:solidFill>
            <a:schemeClr val="bg1"/>
          </a:solidFill>
          <a:ln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1628775" y="3906520"/>
            <a:ext cx="4445" cy="32956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H="1" flipV="1">
            <a:off x="1547495" y="4039235"/>
            <a:ext cx="108000" cy="4445"/>
          </a:xfrm>
          <a:prstGeom prst="straightConnector1">
            <a:avLst/>
          </a:prstGeom>
          <a:solidFill>
            <a:schemeClr val="bg1"/>
          </a:solidFill>
          <a:ln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7" name="Elbow Connector 96"/>
          <p:cNvCxnSpPr>
            <a:stCxn id="2" idx="1"/>
            <a:endCxn id="325" idx="1"/>
          </p:cNvCxnSpPr>
          <p:nvPr/>
        </p:nvCxnSpPr>
        <p:spPr>
          <a:xfrm rot="10800000" flipV="1">
            <a:off x="563880" y="801370"/>
            <a:ext cx="1194435" cy="3256915"/>
          </a:xfrm>
          <a:prstGeom prst="bentConnector3">
            <a:avLst>
              <a:gd name="adj1" fmla="val 119936"/>
            </a:avLst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Elbow Connector 107"/>
          <p:cNvCxnSpPr/>
          <p:nvPr/>
        </p:nvCxnSpPr>
        <p:spPr>
          <a:xfrm rot="5400000" flipV="1">
            <a:off x="5271770" y="3039745"/>
            <a:ext cx="698500" cy="108585"/>
          </a:xfrm>
          <a:prstGeom prst="bentConnector2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1" name="Elbow Connector 110"/>
          <p:cNvCxnSpPr/>
          <p:nvPr/>
        </p:nvCxnSpPr>
        <p:spPr>
          <a:xfrm rot="5400000" flipV="1">
            <a:off x="5311140" y="2395855"/>
            <a:ext cx="624840" cy="113665"/>
          </a:xfrm>
          <a:prstGeom prst="bentConnector3">
            <a:avLst>
              <a:gd name="adj1" fmla="val 100050"/>
            </a:avLst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Elbow Connector 113"/>
          <p:cNvCxnSpPr/>
          <p:nvPr/>
        </p:nvCxnSpPr>
        <p:spPr>
          <a:xfrm rot="5400000">
            <a:off x="4360545" y="2501900"/>
            <a:ext cx="496570" cy="386715"/>
          </a:xfrm>
          <a:prstGeom prst="bentConnector4">
            <a:avLst>
              <a:gd name="adj1" fmla="val 22826"/>
              <a:gd name="adj2" fmla="val 133251"/>
            </a:avLst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Elbow Connector 114"/>
          <p:cNvCxnSpPr/>
          <p:nvPr/>
        </p:nvCxnSpPr>
        <p:spPr>
          <a:xfrm rot="5400000" flipV="1">
            <a:off x="4037330" y="3195320"/>
            <a:ext cx="631825" cy="126365"/>
          </a:xfrm>
          <a:prstGeom prst="bentConnector2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7" name="Elbow Connector 116"/>
          <p:cNvCxnSpPr/>
          <p:nvPr/>
        </p:nvCxnSpPr>
        <p:spPr>
          <a:xfrm rot="5400000" flipV="1">
            <a:off x="4024630" y="3830955"/>
            <a:ext cx="654685" cy="123825"/>
          </a:xfrm>
          <a:prstGeom prst="bentConnector2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Elbow Connector 117"/>
          <p:cNvCxnSpPr>
            <a:stCxn id="30" idx="2"/>
            <a:endCxn id="142" idx="1"/>
          </p:cNvCxnSpPr>
          <p:nvPr/>
        </p:nvCxnSpPr>
        <p:spPr>
          <a:xfrm rot="5400000">
            <a:off x="6898005" y="2467610"/>
            <a:ext cx="496570" cy="399415"/>
          </a:xfrm>
          <a:prstGeom prst="bentConnector4">
            <a:avLst>
              <a:gd name="adj1" fmla="val 22826"/>
              <a:gd name="adj2" fmla="val 129968"/>
            </a:avLst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Elbow Connector 118"/>
          <p:cNvCxnSpPr>
            <a:endCxn id="101" idx="1"/>
          </p:cNvCxnSpPr>
          <p:nvPr/>
        </p:nvCxnSpPr>
        <p:spPr>
          <a:xfrm rot="5400000" flipV="1">
            <a:off x="6525260" y="3218815"/>
            <a:ext cx="724535" cy="117475"/>
          </a:xfrm>
          <a:prstGeom prst="bentConnector2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Elbow Connector 119"/>
          <p:cNvCxnSpPr>
            <a:stCxn id="101" idx="2"/>
            <a:endCxn id="412" idx="1"/>
          </p:cNvCxnSpPr>
          <p:nvPr/>
        </p:nvCxnSpPr>
        <p:spPr>
          <a:xfrm rot="5400000">
            <a:off x="6925945" y="4060190"/>
            <a:ext cx="439420" cy="349250"/>
          </a:xfrm>
          <a:prstGeom prst="bentConnector4">
            <a:avLst>
              <a:gd name="adj1" fmla="val 29624"/>
              <a:gd name="adj2" fmla="val 175273"/>
            </a:avLst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Elbow Connector 120"/>
          <p:cNvCxnSpPr/>
          <p:nvPr/>
        </p:nvCxnSpPr>
        <p:spPr>
          <a:xfrm rot="5400000" flipV="1">
            <a:off x="6679565" y="4613275"/>
            <a:ext cx="462280" cy="127635"/>
          </a:xfrm>
          <a:prstGeom prst="bentConnector2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Elbow Connector 121"/>
          <p:cNvCxnSpPr>
            <a:endCxn id="406" idx="1"/>
          </p:cNvCxnSpPr>
          <p:nvPr/>
        </p:nvCxnSpPr>
        <p:spPr>
          <a:xfrm rot="5400000" flipV="1">
            <a:off x="6628765" y="5030470"/>
            <a:ext cx="560070" cy="123825"/>
          </a:xfrm>
          <a:prstGeom prst="bentConnector2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Elbow Connector 122"/>
          <p:cNvCxnSpPr>
            <a:endCxn id="418" idx="1"/>
          </p:cNvCxnSpPr>
          <p:nvPr/>
        </p:nvCxnSpPr>
        <p:spPr>
          <a:xfrm rot="5400000" flipV="1">
            <a:off x="6678295" y="5531485"/>
            <a:ext cx="461645" cy="123825"/>
          </a:xfrm>
          <a:prstGeom prst="bentConnector2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Elbow Connector 128"/>
          <p:cNvCxnSpPr/>
          <p:nvPr/>
        </p:nvCxnSpPr>
        <p:spPr>
          <a:xfrm rot="5400000">
            <a:off x="8291830" y="4544060"/>
            <a:ext cx="370840" cy="365760"/>
          </a:xfrm>
          <a:prstGeom prst="bentConnector4">
            <a:avLst>
              <a:gd name="adj1" fmla="val 25856"/>
              <a:gd name="adj2" fmla="val 127430"/>
            </a:avLst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Elbow Connector 129"/>
          <p:cNvCxnSpPr/>
          <p:nvPr/>
        </p:nvCxnSpPr>
        <p:spPr>
          <a:xfrm rot="5400000" flipV="1">
            <a:off x="8014335" y="5089525"/>
            <a:ext cx="455295" cy="111125"/>
          </a:xfrm>
          <a:prstGeom prst="bentConnector2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1" name="Elbow Connector 130"/>
          <p:cNvCxnSpPr/>
          <p:nvPr/>
        </p:nvCxnSpPr>
        <p:spPr>
          <a:xfrm rot="5400000" flipV="1">
            <a:off x="7997825" y="5555615"/>
            <a:ext cx="485775" cy="108585"/>
          </a:xfrm>
          <a:prstGeom prst="bentConnector2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Elbow Connector 86"/>
          <p:cNvCxnSpPr/>
          <p:nvPr/>
        </p:nvCxnSpPr>
        <p:spPr>
          <a:xfrm>
            <a:off x="5166360" y="1118235"/>
            <a:ext cx="1313180" cy="168910"/>
          </a:xfrm>
          <a:prstGeom prst="bentConnector2">
            <a:avLst/>
          </a:prstGeom>
          <a:ln>
            <a:headEnd type="none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9" name="Elbow Connector 208"/>
          <p:cNvCxnSpPr/>
          <p:nvPr/>
        </p:nvCxnSpPr>
        <p:spPr>
          <a:xfrm>
            <a:off x="7582535" y="1750695"/>
            <a:ext cx="1049655" cy="109855"/>
          </a:xfrm>
          <a:prstGeom prst="bentConnector2">
            <a:avLst/>
          </a:prstGeom>
          <a:ln>
            <a:headEnd type="none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0" name="Elbow Connector 209"/>
          <p:cNvCxnSpPr>
            <a:endCxn id="7" idx="0"/>
          </p:cNvCxnSpPr>
          <p:nvPr/>
        </p:nvCxnSpPr>
        <p:spPr>
          <a:xfrm rot="10800000" flipV="1">
            <a:off x="3557270" y="1758315"/>
            <a:ext cx="1394460" cy="120650"/>
          </a:xfrm>
          <a:prstGeom prst="bentConnector2">
            <a:avLst/>
          </a:prstGeom>
          <a:ln>
            <a:headEnd type="none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1" name="Elbow Connector 210"/>
          <p:cNvCxnSpPr/>
          <p:nvPr/>
        </p:nvCxnSpPr>
        <p:spPr>
          <a:xfrm>
            <a:off x="6267450" y="725170"/>
            <a:ext cx="3238500" cy="127000"/>
          </a:xfrm>
          <a:prstGeom prst="bentConnector3">
            <a:avLst>
              <a:gd name="adj1" fmla="val 96039"/>
            </a:avLst>
          </a:prstGeom>
          <a:ln>
            <a:headEnd type="none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12" name="Group 211"/>
          <p:cNvGrpSpPr/>
          <p:nvPr/>
        </p:nvGrpSpPr>
        <p:grpSpPr>
          <a:xfrm>
            <a:off x="9501505" y="2387600"/>
            <a:ext cx="910590" cy="377825"/>
            <a:chOff x="3127" y="1106"/>
            <a:chExt cx="1529" cy="850"/>
          </a:xfrm>
          <a:noFill/>
        </p:grpSpPr>
        <p:sp>
          <p:nvSpPr>
            <p:cNvPr id="213" name="Rectangles 212"/>
            <p:cNvSpPr/>
            <p:nvPr/>
          </p:nvSpPr>
          <p:spPr>
            <a:xfrm>
              <a:off x="3127" y="1106"/>
              <a:ext cx="1247" cy="85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Serviciu Public local SALVAMONT</a:t>
              </a:r>
              <a:endParaRPr lang="en-US" sz="600"/>
            </a:p>
          </p:txBody>
        </p:sp>
        <p:grpSp>
          <p:nvGrpSpPr>
            <p:cNvPr id="214" name="Group 213"/>
            <p:cNvGrpSpPr/>
            <p:nvPr/>
          </p:nvGrpSpPr>
          <p:grpSpPr>
            <a:xfrm>
              <a:off x="4374" y="1106"/>
              <a:ext cx="282" cy="849"/>
              <a:chOff x="6150" y="1106"/>
              <a:chExt cx="282" cy="849"/>
            </a:xfrm>
            <a:grpFill/>
          </p:grpSpPr>
          <p:sp>
            <p:nvSpPr>
              <p:cNvPr id="215" name="Rectangles 214"/>
              <p:cNvSpPr/>
              <p:nvPr/>
            </p:nvSpPr>
            <p:spPr>
              <a:xfrm>
                <a:off x="6150" y="1106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2</a:t>
                </a:r>
                <a:endParaRPr lang="ro-RO" altLang="en-US" sz="600"/>
              </a:p>
            </p:txBody>
          </p:sp>
          <p:sp>
            <p:nvSpPr>
              <p:cNvPr id="216" name="Rectangles 215"/>
              <p:cNvSpPr/>
              <p:nvPr/>
            </p:nvSpPr>
            <p:spPr>
              <a:xfrm>
                <a:off x="6150" y="1390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en-US" sz="600">
                    <a:sym typeface="+mn-ea"/>
                  </a:rPr>
                  <a:t>0</a:t>
                </a:r>
                <a:endParaRPr lang="en-US" sz="600">
                  <a:sym typeface="+mn-ea"/>
                </a:endParaRPr>
              </a:p>
            </p:txBody>
          </p:sp>
          <p:sp>
            <p:nvSpPr>
              <p:cNvPr id="217" name="Rectangles 216"/>
              <p:cNvSpPr/>
              <p:nvPr/>
            </p:nvSpPr>
            <p:spPr>
              <a:xfrm>
                <a:off x="6150" y="1673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2</a:t>
                </a:r>
                <a:endParaRPr lang="ro-RO" altLang="en-US" sz="600"/>
              </a:p>
            </p:txBody>
          </p:sp>
        </p:grpSp>
      </p:grpSp>
      <p:grpSp>
        <p:nvGrpSpPr>
          <p:cNvPr id="218" name="Group 217"/>
          <p:cNvGrpSpPr/>
          <p:nvPr/>
        </p:nvGrpSpPr>
        <p:grpSpPr>
          <a:xfrm>
            <a:off x="9504045" y="1951355"/>
            <a:ext cx="910590" cy="377825"/>
            <a:chOff x="3127" y="1106"/>
            <a:chExt cx="1529" cy="850"/>
          </a:xfrm>
          <a:noFill/>
        </p:grpSpPr>
        <p:sp>
          <p:nvSpPr>
            <p:cNvPr id="298" name="Rectangles 297"/>
            <p:cNvSpPr/>
            <p:nvPr/>
          </p:nvSpPr>
          <p:spPr>
            <a:xfrm>
              <a:off x="3127" y="1106"/>
              <a:ext cx="1247" cy="85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Cabinet Primar</a:t>
              </a:r>
              <a:endParaRPr lang="en-US" sz="600"/>
            </a:p>
          </p:txBody>
        </p:sp>
        <p:grpSp>
          <p:nvGrpSpPr>
            <p:cNvPr id="299" name="Group 298"/>
            <p:cNvGrpSpPr/>
            <p:nvPr/>
          </p:nvGrpSpPr>
          <p:grpSpPr>
            <a:xfrm>
              <a:off x="4374" y="1106"/>
              <a:ext cx="282" cy="849"/>
              <a:chOff x="6150" y="1106"/>
              <a:chExt cx="282" cy="849"/>
            </a:xfrm>
            <a:grpFill/>
          </p:grpSpPr>
          <p:sp>
            <p:nvSpPr>
              <p:cNvPr id="300" name="Rectangles 299"/>
              <p:cNvSpPr/>
              <p:nvPr/>
            </p:nvSpPr>
            <p:spPr>
              <a:xfrm>
                <a:off x="6150" y="1106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2</a:t>
                </a:r>
                <a:endParaRPr lang="ro-RO" altLang="en-US" sz="600"/>
              </a:p>
            </p:txBody>
          </p:sp>
          <p:sp>
            <p:nvSpPr>
              <p:cNvPr id="301" name="Rectangles 300"/>
              <p:cNvSpPr/>
              <p:nvPr/>
            </p:nvSpPr>
            <p:spPr>
              <a:xfrm>
                <a:off x="6150" y="1390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en-US" sz="600">
                    <a:sym typeface="+mn-ea"/>
                  </a:rPr>
                  <a:t>0</a:t>
                </a:r>
                <a:endParaRPr lang="en-US" sz="600">
                  <a:sym typeface="+mn-ea"/>
                </a:endParaRPr>
              </a:p>
            </p:txBody>
          </p:sp>
          <p:sp>
            <p:nvSpPr>
              <p:cNvPr id="302" name="Rectangles 301"/>
              <p:cNvSpPr/>
              <p:nvPr/>
            </p:nvSpPr>
            <p:spPr>
              <a:xfrm>
                <a:off x="6150" y="1673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2</a:t>
                </a:r>
                <a:endParaRPr lang="ro-RO" altLang="en-US" sz="600"/>
              </a:p>
            </p:txBody>
          </p:sp>
        </p:grpSp>
      </p:grpSp>
      <p:grpSp>
        <p:nvGrpSpPr>
          <p:cNvPr id="303" name="Group 302"/>
          <p:cNvGrpSpPr/>
          <p:nvPr/>
        </p:nvGrpSpPr>
        <p:grpSpPr>
          <a:xfrm>
            <a:off x="9504045" y="1514475"/>
            <a:ext cx="910590" cy="377825"/>
            <a:chOff x="3127" y="1106"/>
            <a:chExt cx="1529" cy="850"/>
          </a:xfrm>
          <a:noFill/>
        </p:grpSpPr>
        <p:sp>
          <p:nvSpPr>
            <p:cNvPr id="304" name="Rectangles 303"/>
            <p:cNvSpPr/>
            <p:nvPr/>
          </p:nvSpPr>
          <p:spPr>
            <a:xfrm>
              <a:off x="3127" y="1106"/>
              <a:ext cx="1247" cy="85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Compartiment Audit public intern</a:t>
              </a:r>
              <a:endParaRPr lang="en-US" sz="600"/>
            </a:p>
          </p:txBody>
        </p:sp>
        <p:grpSp>
          <p:nvGrpSpPr>
            <p:cNvPr id="305" name="Group 304"/>
            <p:cNvGrpSpPr/>
            <p:nvPr/>
          </p:nvGrpSpPr>
          <p:grpSpPr>
            <a:xfrm>
              <a:off x="4374" y="1106"/>
              <a:ext cx="282" cy="849"/>
              <a:chOff x="6150" y="1106"/>
              <a:chExt cx="282" cy="849"/>
            </a:xfrm>
            <a:grpFill/>
          </p:grpSpPr>
          <p:sp>
            <p:nvSpPr>
              <p:cNvPr id="306" name="Rectangles 305"/>
              <p:cNvSpPr/>
              <p:nvPr/>
            </p:nvSpPr>
            <p:spPr>
              <a:xfrm>
                <a:off x="6150" y="1106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1</a:t>
                </a:r>
                <a:endParaRPr lang="ro-RO" altLang="en-US" sz="600"/>
              </a:p>
            </p:txBody>
          </p:sp>
          <p:sp>
            <p:nvSpPr>
              <p:cNvPr id="307" name="Rectangles 306"/>
              <p:cNvSpPr/>
              <p:nvPr/>
            </p:nvSpPr>
            <p:spPr>
              <a:xfrm>
                <a:off x="6150" y="1390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en-US" sz="600">
                    <a:sym typeface="+mn-ea"/>
                  </a:rPr>
                  <a:t>0</a:t>
                </a:r>
                <a:endParaRPr lang="en-US" sz="600">
                  <a:sym typeface="+mn-ea"/>
                </a:endParaRPr>
              </a:p>
            </p:txBody>
          </p:sp>
          <p:sp>
            <p:nvSpPr>
              <p:cNvPr id="308" name="Rectangles 307"/>
              <p:cNvSpPr/>
              <p:nvPr/>
            </p:nvSpPr>
            <p:spPr>
              <a:xfrm>
                <a:off x="6150" y="1673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1</a:t>
                </a:r>
                <a:endParaRPr lang="ro-RO" altLang="en-US" sz="600"/>
              </a:p>
            </p:txBody>
          </p:sp>
        </p:grpSp>
      </p:grpSp>
      <p:grpSp>
        <p:nvGrpSpPr>
          <p:cNvPr id="362" name="Group 361"/>
          <p:cNvGrpSpPr/>
          <p:nvPr/>
        </p:nvGrpSpPr>
        <p:grpSpPr>
          <a:xfrm>
            <a:off x="9500870" y="1059180"/>
            <a:ext cx="910590" cy="377825"/>
            <a:chOff x="3127" y="1106"/>
            <a:chExt cx="1529" cy="850"/>
          </a:xfrm>
          <a:noFill/>
        </p:grpSpPr>
        <p:sp>
          <p:nvSpPr>
            <p:cNvPr id="363" name="Rectangles 362"/>
            <p:cNvSpPr/>
            <p:nvPr/>
          </p:nvSpPr>
          <p:spPr>
            <a:xfrm>
              <a:off x="3127" y="1106"/>
              <a:ext cx="1247" cy="85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Compartiment Protectie civila</a:t>
              </a:r>
              <a:endParaRPr lang="en-US" sz="600"/>
            </a:p>
          </p:txBody>
        </p:sp>
        <p:grpSp>
          <p:nvGrpSpPr>
            <p:cNvPr id="364" name="Group 363"/>
            <p:cNvGrpSpPr/>
            <p:nvPr/>
          </p:nvGrpSpPr>
          <p:grpSpPr>
            <a:xfrm>
              <a:off x="4374" y="1106"/>
              <a:ext cx="282" cy="849"/>
              <a:chOff x="6150" y="1106"/>
              <a:chExt cx="282" cy="849"/>
            </a:xfrm>
            <a:grpFill/>
          </p:grpSpPr>
          <p:sp>
            <p:nvSpPr>
              <p:cNvPr id="365" name="Rectangles 364"/>
              <p:cNvSpPr/>
              <p:nvPr/>
            </p:nvSpPr>
            <p:spPr>
              <a:xfrm>
                <a:off x="6150" y="1106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2</a:t>
                </a:r>
                <a:endParaRPr lang="ro-RO" altLang="en-US" sz="600"/>
              </a:p>
            </p:txBody>
          </p:sp>
          <p:sp>
            <p:nvSpPr>
              <p:cNvPr id="366" name="Rectangles 365"/>
              <p:cNvSpPr/>
              <p:nvPr/>
            </p:nvSpPr>
            <p:spPr>
              <a:xfrm>
                <a:off x="6150" y="1390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en-US" sz="600">
                    <a:sym typeface="+mn-ea"/>
                  </a:rPr>
                  <a:t>0</a:t>
                </a:r>
                <a:endParaRPr lang="en-US" sz="600">
                  <a:sym typeface="+mn-ea"/>
                </a:endParaRPr>
              </a:p>
            </p:txBody>
          </p:sp>
          <p:sp>
            <p:nvSpPr>
              <p:cNvPr id="367" name="Rectangles 366"/>
              <p:cNvSpPr/>
              <p:nvPr/>
            </p:nvSpPr>
            <p:spPr>
              <a:xfrm>
                <a:off x="6150" y="1673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2</a:t>
                </a:r>
                <a:endParaRPr lang="ro-RO" altLang="en-US" sz="600"/>
              </a:p>
            </p:txBody>
          </p:sp>
        </p:grpSp>
      </p:grpSp>
      <p:cxnSp>
        <p:nvCxnSpPr>
          <p:cNvPr id="393" name="Elbow Connector 392"/>
          <p:cNvCxnSpPr/>
          <p:nvPr/>
        </p:nvCxnSpPr>
        <p:spPr>
          <a:xfrm rot="5400000" flipV="1">
            <a:off x="9216390" y="996950"/>
            <a:ext cx="456565" cy="130810"/>
          </a:xfrm>
          <a:prstGeom prst="bentConnector2">
            <a:avLst/>
          </a:prstGeom>
          <a:ln>
            <a:headEnd type="none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4" name="Elbow Connector 393"/>
          <p:cNvCxnSpPr/>
          <p:nvPr/>
        </p:nvCxnSpPr>
        <p:spPr>
          <a:xfrm rot="5400000" flipV="1">
            <a:off x="9222740" y="1859280"/>
            <a:ext cx="435610" cy="127000"/>
          </a:xfrm>
          <a:prstGeom prst="bentConnector2">
            <a:avLst/>
          </a:prstGeom>
          <a:ln>
            <a:headEnd type="none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5" name="Elbow Connector 394"/>
          <p:cNvCxnSpPr/>
          <p:nvPr/>
        </p:nvCxnSpPr>
        <p:spPr>
          <a:xfrm rot="5400000" flipV="1">
            <a:off x="9215755" y="2291080"/>
            <a:ext cx="447040" cy="124460"/>
          </a:xfrm>
          <a:prstGeom prst="bentConnector2">
            <a:avLst/>
          </a:prstGeom>
          <a:ln>
            <a:headEnd type="none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396" name="Table 395"/>
          <p:cNvGraphicFramePr/>
          <p:nvPr>
            <p:custDataLst>
              <p:tags r:id="rId1"/>
            </p:custDataLst>
          </p:nvPr>
        </p:nvGraphicFramePr>
        <p:xfrm>
          <a:off x="9882505" y="3676015"/>
          <a:ext cx="2116455" cy="22891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1170"/>
                <a:gridCol w="375285"/>
              </a:tblGrid>
              <a:tr h="230505">
                <a:tc>
                  <a:txBody>
                    <a:bodyPr/>
                    <a:p>
                      <a:pPr>
                        <a:buNone/>
                      </a:pPr>
                      <a:r>
                        <a:rPr lang="ro-RO" altLang="en-US" sz="6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TOTAL POSTURI MUN. PETROSANI</a:t>
                      </a:r>
                      <a:endParaRPr lang="ro-RO" altLang="en-US" sz="600" b="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o-RO" altLang="en-US" sz="700" b="1">
                          <a:solidFill>
                            <a:schemeClr val="tx1"/>
                          </a:solidFill>
                          <a:cs typeface="+mn-lt"/>
                        </a:rPr>
                        <a:t>4</a:t>
                      </a:r>
                      <a:r>
                        <a:rPr lang="en-GB" altLang="ro-RO" sz="700" b="1">
                          <a:solidFill>
                            <a:schemeClr val="tx1"/>
                          </a:solidFill>
                          <a:cs typeface="+mn-lt"/>
                        </a:rPr>
                        <a:t>84</a:t>
                      </a:r>
                      <a:endParaRPr lang="en-GB" altLang="ro-RO" sz="700" b="1">
                        <a:solidFill>
                          <a:schemeClr val="tx1"/>
                        </a:solidFill>
                        <a:cs typeface="+mn-lt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229870">
                <a:tc>
                  <a:txBody>
                    <a:bodyPr/>
                    <a:p>
                      <a:pPr>
                        <a:buNone/>
                      </a:pPr>
                      <a:r>
                        <a:rPr lang="ro-RO" altLang="en-US" sz="6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FUNCTII DE DEMNITATE PUBLICA</a:t>
                      </a:r>
                      <a:endParaRPr lang="ro-RO" altLang="en-US" sz="6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o-RO" altLang="en-US" sz="700" b="1">
                          <a:solidFill>
                            <a:schemeClr val="tx1"/>
                          </a:solidFill>
                        </a:rPr>
                        <a:t>2</a:t>
                      </a:r>
                      <a:endParaRPr lang="ro-RO" altLang="en-US" sz="7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23050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sz="700">
                          <a:solidFill>
                            <a:schemeClr val="tx1"/>
                          </a:solidFill>
                        </a:rPr>
                        <a:t>FUNCTII PUBLICE DE CONDUCERE</a:t>
                      </a:r>
                      <a:endParaRPr lang="en-US" sz="7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o-RO" altLang="en-GB" sz="700" b="1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GB" altLang="ro-RO" sz="700" b="1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GB" altLang="ro-RO" sz="7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22987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sz="700">
                          <a:solidFill>
                            <a:schemeClr val="tx1"/>
                          </a:solidFill>
                        </a:rPr>
                        <a:t>FUNCTII PUBLICE DE EXECUTIE</a:t>
                      </a:r>
                      <a:endParaRPr lang="en-US" sz="7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o-RO" sz="700" b="1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GB" altLang="ro-RO" sz="700" b="1">
                          <a:solidFill>
                            <a:schemeClr val="tx1"/>
                          </a:solidFill>
                        </a:rPr>
                        <a:t>63</a:t>
                      </a:r>
                      <a:endParaRPr lang="en-GB" altLang="ro-RO" sz="7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22987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sz="700">
                          <a:solidFill>
                            <a:schemeClr val="tx1"/>
                          </a:solidFill>
                        </a:rPr>
                        <a:t>FUNCTII CONTR. DE CONDUCERE</a:t>
                      </a:r>
                      <a:endParaRPr lang="en-US" sz="7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o-RO" altLang="en-US" sz="700" b="1">
                          <a:solidFill>
                            <a:schemeClr val="tx1"/>
                          </a:solidFill>
                        </a:rPr>
                        <a:t>5</a:t>
                      </a:r>
                      <a:endParaRPr lang="ro-RO" altLang="en-US" sz="7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22987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sz="700">
                          <a:solidFill>
                            <a:schemeClr val="tx1"/>
                          </a:solidFill>
                        </a:rPr>
                        <a:t>FUNCTII CONTR. DE EXECUTIE</a:t>
                      </a:r>
                      <a:endParaRPr lang="en-US" sz="7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GB" altLang="ro-RO" sz="700" b="1">
                          <a:solidFill>
                            <a:schemeClr val="tx1"/>
                          </a:solidFill>
                        </a:rPr>
                        <a:t>161</a:t>
                      </a:r>
                      <a:endParaRPr lang="en-GB" altLang="ro-RO" sz="7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23050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en-GB" sz="700">
                          <a:solidFill>
                            <a:schemeClr val="tx1"/>
                          </a:solidFill>
                        </a:rPr>
                        <a:t>NR. TOTAL POSTURI POTRIVIT ART. III ALIN. (2) DIN. O.U.G 63/2010</a:t>
                      </a:r>
                      <a:endParaRPr lang="en-US" altLang="en-GB" sz="7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GB" altLang="ro-RO" sz="700" b="1">
                          <a:solidFill>
                            <a:schemeClr val="tx1"/>
                          </a:solidFill>
                        </a:rPr>
                        <a:t>151</a:t>
                      </a:r>
                      <a:endParaRPr lang="en-GB" altLang="ro-RO" sz="7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230505">
                <a:tc>
                  <a:txBody>
                    <a:bodyPr/>
                    <a:p>
                      <a:pPr>
                        <a:buNone/>
                      </a:pPr>
                      <a:r>
                        <a:rPr lang="ro-RO" altLang="en-US" sz="700" b="1">
                          <a:solidFill>
                            <a:schemeClr val="tx1"/>
                          </a:solidFill>
                        </a:rPr>
                        <a:t>din care</a:t>
                      </a:r>
                      <a:r>
                        <a:rPr lang="ro-RO" altLang="en-US" sz="700">
                          <a:solidFill>
                            <a:schemeClr val="tx1"/>
                          </a:solidFill>
                        </a:rPr>
                        <a:t>: ASISTENTI PERSONALI</a:t>
                      </a:r>
                      <a:endParaRPr lang="ro-RO" altLang="en-US" sz="7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700" b="1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ro-RO" altLang="en-US" sz="700" b="1">
                          <a:solidFill>
                            <a:schemeClr val="tx1"/>
                          </a:solidFill>
                        </a:rPr>
                        <a:t>30</a:t>
                      </a:r>
                      <a:endParaRPr lang="ro-RO" altLang="en-US" sz="7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429" name="Group 428"/>
          <p:cNvGrpSpPr/>
          <p:nvPr/>
        </p:nvGrpSpPr>
        <p:grpSpPr>
          <a:xfrm>
            <a:off x="1707515" y="4693920"/>
            <a:ext cx="1033689" cy="539126"/>
            <a:chOff x="2895" y="1109"/>
            <a:chExt cx="1899" cy="850"/>
          </a:xfrm>
          <a:noFill/>
        </p:grpSpPr>
        <p:sp>
          <p:nvSpPr>
            <p:cNvPr id="430" name="Rectangles 429"/>
            <p:cNvSpPr/>
            <p:nvPr/>
          </p:nvSpPr>
          <p:spPr>
            <a:xfrm>
              <a:off x="2895" y="1109"/>
              <a:ext cx="1247" cy="85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600"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Directia Administrarea Domeniului Public Privat</a:t>
              </a:r>
              <a:endParaRPr lang="en-US" sz="600">
                <a:latin typeface="Times New Roman" panose="02020603050405020304" charset="0"/>
                <a:cs typeface="Times New Roman" panose="02020603050405020304" charset="0"/>
              </a:endParaRPr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600"/>
            </a:p>
          </p:txBody>
        </p:sp>
        <p:grpSp>
          <p:nvGrpSpPr>
            <p:cNvPr id="431" name="Group 430"/>
            <p:cNvGrpSpPr/>
            <p:nvPr/>
          </p:nvGrpSpPr>
          <p:grpSpPr>
            <a:xfrm>
              <a:off x="4143" y="1113"/>
              <a:ext cx="651" cy="841"/>
              <a:chOff x="5919" y="1113"/>
              <a:chExt cx="651" cy="841"/>
            </a:xfrm>
            <a:grpFill/>
          </p:grpSpPr>
          <p:sp>
            <p:nvSpPr>
              <p:cNvPr id="433" name="Rectangles 432"/>
              <p:cNvSpPr/>
              <p:nvPr/>
            </p:nvSpPr>
            <p:spPr>
              <a:xfrm>
                <a:off x="5919" y="1113"/>
                <a:ext cx="650" cy="26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en-GB" altLang="ro-RO" sz="600"/>
                  <a:t>93</a:t>
                </a:r>
                <a:endParaRPr lang="en-GB" altLang="ro-RO" sz="600"/>
              </a:p>
            </p:txBody>
          </p:sp>
          <p:sp>
            <p:nvSpPr>
              <p:cNvPr id="434" name="Rectangles 433"/>
              <p:cNvSpPr/>
              <p:nvPr/>
            </p:nvSpPr>
            <p:spPr>
              <a:xfrm>
                <a:off x="5919" y="1370"/>
                <a:ext cx="651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GB" sz="600">
                    <a:sym typeface="+mn-ea"/>
                  </a:rPr>
                  <a:t>6</a:t>
                </a:r>
                <a:endParaRPr lang="ro-RO" altLang="en-GB" sz="600">
                  <a:sym typeface="+mn-ea"/>
                </a:endParaRPr>
              </a:p>
            </p:txBody>
          </p:sp>
          <p:sp>
            <p:nvSpPr>
              <p:cNvPr id="435" name="Rectangles 434"/>
              <p:cNvSpPr/>
              <p:nvPr/>
            </p:nvSpPr>
            <p:spPr>
              <a:xfrm>
                <a:off x="5919" y="1653"/>
                <a:ext cx="650" cy="301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en-GB" altLang="ro-RO" sz="600"/>
                  <a:t>87</a:t>
                </a:r>
                <a:endParaRPr lang="en-GB" altLang="ro-RO" sz="600"/>
              </a:p>
            </p:txBody>
          </p:sp>
        </p:grpSp>
      </p:grpSp>
      <p:sp>
        <p:nvSpPr>
          <p:cNvPr id="461" name="Rectangles 460"/>
          <p:cNvSpPr/>
          <p:nvPr/>
        </p:nvSpPr>
        <p:spPr>
          <a:xfrm>
            <a:off x="652780" y="5302885"/>
            <a:ext cx="890905" cy="13589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600">
                <a:latin typeface="Times New Roman" panose="02020603050405020304" charset="0"/>
                <a:cs typeface="Times New Roman" panose="02020603050405020304" charset="0"/>
                <a:sym typeface="+mn-ea"/>
              </a:rPr>
              <a:t>Asistenti </a:t>
            </a:r>
            <a:r>
              <a:rPr lang="en-GB" altLang="en-US" sz="600">
                <a:latin typeface="Times New Roman" panose="02020603050405020304" charset="0"/>
                <a:cs typeface="Times New Roman" panose="02020603050405020304" charset="0"/>
                <a:sym typeface="+mn-ea"/>
              </a:rPr>
              <a:t>personali</a:t>
            </a:r>
            <a:r>
              <a:rPr lang="en-US" sz="6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ro-RO" altLang="en-US" sz="600">
                <a:latin typeface="Times New Roman" panose="02020603050405020304" charset="0"/>
                <a:cs typeface="Times New Roman" panose="02020603050405020304" charset="0"/>
                <a:sym typeface="+mn-ea"/>
              </a:rPr>
              <a:t>130</a:t>
            </a:r>
            <a:endParaRPr lang="ro-RO" altLang="en-US" sz="6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grpSp>
        <p:nvGrpSpPr>
          <p:cNvPr id="476" name="Group 475"/>
          <p:cNvGrpSpPr/>
          <p:nvPr/>
        </p:nvGrpSpPr>
        <p:grpSpPr>
          <a:xfrm>
            <a:off x="539115" y="4670425"/>
            <a:ext cx="1032081" cy="381381"/>
            <a:chOff x="3127" y="1106"/>
            <a:chExt cx="1733" cy="858"/>
          </a:xfrm>
          <a:noFill/>
        </p:grpSpPr>
        <p:sp>
          <p:nvSpPr>
            <p:cNvPr id="477" name="Rectangles 476"/>
            <p:cNvSpPr/>
            <p:nvPr/>
          </p:nvSpPr>
          <p:spPr>
            <a:xfrm>
              <a:off x="3127" y="1106"/>
              <a:ext cx="1247" cy="85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Directia de Asistenta Sociala </a:t>
              </a:r>
              <a:endParaRPr lang="en-US" sz="600"/>
            </a:p>
          </p:txBody>
        </p:sp>
        <p:grpSp>
          <p:nvGrpSpPr>
            <p:cNvPr id="478" name="Group 477"/>
            <p:cNvGrpSpPr/>
            <p:nvPr/>
          </p:nvGrpSpPr>
          <p:grpSpPr>
            <a:xfrm>
              <a:off x="4374" y="1106"/>
              <a:ext cx="486" cy="858"/>
              <a:chOff x="6150" y="1106"/>
              <a:chExt cx="486" cy="858"/>
            </a:xfrm>
            <a:grpFill/>
          </p:grpSpPr>
          <p:sp>
            <p:nvSpPr>
              <p:cNvPr id="479" name="Rectangles 478"/>
              <p:cNvSpPr/>
              <p:nvPr/>
            </p:nvSpPr>
            <p:spPr>
              <a:xfrm>
                <a:off x="6150" y="1106"/>
                <a:ext cx="486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50</a:t>
                </a:r>
                <a:endParaRPr lang="ro-RO" altLang="en-US" sz="600"/>
              </a:p>
            </p:txBody>
          </p:sp>
          <p:sp>
            <p:nvSpPr>
              <p:cNvPr id="480" name="Rectangles 479"/>
              <p:cNvSpPr/>
              <p:nvPr/>
            </p:nvSpPr>
            <p:spPr>
              <a:xfrm>
                <a:off x="6150" y="1390"/>
                <a:ext cx="486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>
                    <a:sym typeface="+mn-ea"/>
                  </a:rPr>
                  <a:t>4</a:t>
                </a:r>
                <a:endParaRPr lang="ro-RO" altLang="en-US" sz="600">
                  <a:sym typeface="+mn-ea"/>
                </a:endParaRPr>
              </a:p>
            </p:txBody>
          </p:sp>
          <p:sp>
            <p:nvSpPr>
              <p:cNvPr id="481" name="Rectangles 480"/>
              <p:cNvSpPr/>
              <p:nvPr/>
            </p:nvSpPr>
            <p:spPr>
              <a:xfrm>
                <a:off x="6150" y="1673"/>
                <a:ext cx="485" cy="291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46</a:t>
                </a:r>
                <a:endParaRPr lang="ro-RO" altLang="en-US" sz="600"/>
              </a:p>
            </p:txBody>
          </p:sp>
        </p:grpSp>
      </p:grpSp>
      <p:grpSp>
        <p:nvGrpSpPr>
          <p:cNvPr id="482" name="Group 481"/>
          <p:cNvGrpSpPr/>
          <p:nvPr/>
        </p:nvGrpSpPr>
        <p:grpSpPr>
          <a:xfrm>
            <a:off x="7275830" y="1305560"/>
            <a:ext cx="1032081" cy="377825"/>
            <a:chOff x="3127" y="1106"/>
            <a:chExt cx="1733" cy="850"/>
          </a:xfrm>
          <a:noFill/>
        </p:grpSpPr>
        <p:sp>
          <p:nvSpPr>
            <p:cNvPr id="483" name="Rectangles 482"/>
            <p:cNvSpPr/>
            <p:nvPr/>
          </p:nvSpPr>
          <p:spPr>
            <a:xfrm>
              <a:off x="3127" y="1106"/>
              <a:ext cx="1247" cy="85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Serviciul Public Administratia Pietelor</a:t>
              </a:r>
              <a:endParaRPr lang="en-US" sz="600"/>
            </a:p>
          </p:txBody>
        </p:sp>
        <p:grpSp>
          <p:nvGrpSpPr>
            <p:cNvPr id="484" name="Group 483"/>
            <p:cNvGrpSpPr/>
            <p:nvPr/>
          </p:nvGrpSpPr>
          <p:grpSpPr>
            <a:xfrm>
              <a:off x="4374" y="1106"/>
              <a:ext cx="486" cy="850"/>
              <a:chOff x="6150" y="1106"/>
              <a:chExt cx="486" cy="850"/>
            </a:xfrm>
            <a:grpFill/>
          </p:grpSpPr>
          <p:sp>
            <p:nvSpPr>
              <p:cNvPr id="485" name="Rectangles 484"/>
              <p:cNvSpPr/>
              <p:nvPr/>
            </p:nvSpPr>
            <p:spPr>
              <a:xfrm>
                <a:off x="6150" y="1106"/>
                <a:ext cx="486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16</a:t>
                </a:r>
                <a:endParaRPr lang="ro-RO" altLang="en-US" sz="600"/>
              </a:p>
            </p:txBody>
          </p:sp>
          <p:sp>
            <p:nvSpPr>
              <p:cNvPr id="486" name="Rectangles 485"/>
              <p:cNvSpPr/>
              <p:nvPr/>
            </p:nvSpPr>
            <p:spPr>
              <a:xfrm>
                <a:off x="6150" y="1390"/>
                <a:ext cx="486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>
                    <a:sym typeface="+mn-ea"/>
                  </a:rPr>
                  <a:t>1</a:t>
                </a:r>
                <a:endParaRPr lang="ro-RO" altLang="en-US" sz="600">
                  <a:sym typeface="+mn-ea"/>
                </a:endParaRPr>
              </a:p>
            </p:txBody>
          </p:sp>
          <p:sp>
            <p:nvSpPr>
              <p:cNvPr id="487" name="Rectangles 486"/>
              <p:cNvSpPr/>
              <p:nvPr/>
            </p:nvSpPr>
            <p:spPr>
              <a:xfrm>
                <a:off x="6150" y="1673"/>
                <a:ext cx="485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15</a:t>
                </a:r>
                <a:endParaRPr lang="ro-RO" altLang="en-US" sz="600"/>
              </a:p>
            </p:txBody>
          </p:sp>
        </p:grpSp>
      </p:grpSp>
      <p:grpSp>
        <p:nvGrpSpPr>
          <p:cNvPr id="488" name="Group 487"/>
          <p:cNvGrpSpPr/>
          <p:nvPr/>
        </p:nvGrpSpPr>
        <p:grpSpPr>
          <a:xfrm>
            <a:off x="568325" y="6109335"/>
            <a:ext cx="1032081" cy="385382"/>
            <a:chOff x="3127" y="1106"/>
            <a:chExt cx="1733" cy="867"/>
          </a:xfrm>
          <a:noFill/>
        </p:grpSpPr>
        <p:sp>
          <p:nvSpPr>
            <p:cNvPr id="489" name="Rectangles 488"/>
            <p:cNvSpPr/>
            <p:nvPr/>
          </p:nvSpPr>
          <p:spPr>
            <a:xfrm>
              <a:off x="3127" y="1106"/>
              <a:ext cx="1247" cy="85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600"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Clubul Sportiv Municipal Petrosani</a:t>
              </a:r>
              <a:endParaRPr lang="en-US" sz="600"/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600"/>
            </a:p>
          </p:txBody>
        </p:sp>
        <p:grpSp>
          <p:nvGrpSpPr>
            <p:cNvPr id="490" name="Group 489"/>
            <p:cNvGrpSpPr/>
            <p:nvPr/>
          </p:nvGrpSpPr>
          <p:grpSpPr>
            <a:xfrm>
              <a:off x="4374" y="1106"/>
              <a:ext cx="486" cy="867"/>
              <a:chOff x="6150" y="1106"/>
              <a:chExt cx="486" cy="867"/>
            </a:xfrm>
            <a:grpFill/>
          </p:grpSpPr>
          <p:sp>
            <p:nvSpPr>
              <p:cNvPr id="491" name="Rectangles 490"/>
              <p:cNvSpPr/>
              <p:nvPr/>
            </p:nvSpPr>
            <p:spPr>
              <a:xfrm>
                <a:off x="6150" y="1106"/>
                <a:ext cx="486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14</a:t>
                </a:r>
                <a:endParaRPr lang="ro-RO" altLang="en-US" sz="600"/>
              </a:p>
            </p:txBody>
          </p:sp>
          <p:sp>
            <p:nvSpPr>
              <p:cNvPr id="492" name="Rectangles 491"/>
              <p:cNvSpPr/>
              <p:nvPr/>
            </p:nvSpPr>
            <p:spPr>
              <a:xfrm>
                <a:off x="6150" y="1390"/>
                <a:ext cx="486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>
                    <a:sym typeface="+mn-ea"/>
                  </a:rPr>
                  <a:t>1</a:t>
                </a:r>
                <a:endParaRPr lang="ro-RO" altLang="en-US" sz="600">
                  <a:sym typeface="+mn-ea"/>
                </a:endParaRPr>
              </a:p>
            </p:txBody>
          </p:sp>
          <p:sp>
            <p:nvSpPr>
              <p:cNvPr id="493" name="Rectangles 492"/>
              <p:cNvSpPr/>
              <p:nvPr/>
            </p:nvSpPr>
            <p:spPr>
              <a:xfrm>
                <a:off x="6150" y="1673"/>
                <a:ext cx="485" cy="30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13</a:t>
                </a:r>
                <a:endParaRPr lang="ro-RO" altLang="en-US" sz="600"/>
              </a:p>
            </p:txBody>
          </p:sp>
        </p:grpSp>
      </p:grpSp>
      <p:cxnSp>
        <p:nvCxnSpPr>
          <p:cNvPr id="497" name="Elbow Connector 496"/>
          <p:cNvCxnSpPr/>
          <p:nvPr/>
        </p:nvCxnSpPr>
        <p:spPr>
          <a:xfrm>
            <a:off x="320040" y="4479290"/>
            <a:ext cx="1763395" cy="199390"/>
          </a:xfrm>
          <a:prstGeom prst="bentConnector3">
            <a:avLst>
              <a:gd name="adj1" fmla="val 99711"/>
            </a:avLst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5" name="Text Box 504"/>
          <p:cNvSpPr txBox="1"/>
          <p:nvPr/>
        </p:nvSpPr>
        <p:spPr>
          <a:xfrm>
            <a:off x="361315" y="81280"/>
            <a:ext cx="75164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1000" b="1">
                <a:latin typeface="Times New Roman" panose="02020603050405020304" charset="0"/>
                <a:cs typeface="Times New Roman" panose="02020603050405020304" charset="0"/>
              </a:rPr>
              <a:t>CONSILIUL LOCAL AL MUNICIPIULUI PETROSANI</a:t>
            </a:r>
            <a:endParaRPr lang="en-US" sz="1000" b="1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sz="1000" b="1" i="1">
                <a:latin typeface="Times New Roman" panose="02020603050405020304" charset="0"/>
                <a:cs typeface="Times New Roman" panose="02020603050405020304" charset="0"/>
              </a:rPr>
              <a:t>Organigrama aparatului de specialitate al Primarului munucipiului Petrosani si al serviciilor publice din subordinea Consiliului Local</a:t>
            </a:r>
            <a:endParaRPr lang="en-US" sz="1000" b="1" i="1">
              <a:latin typeface="Times New Roman" panose="02020603050405020304" charset="0"/>
              <a:cs typeface="Times New Roman" panose="02020603050405020304" charset="0"/>
            </a:endParaRPr>
          </a:p>
        </p:txBody>
      </p:sp>
      <p:grpSp>
        <p:nvGrpSpPr>
          <p:cNvPr id="63" name="Group 62"/>
          <p:cNvGrpSpPr/>
          <p:nvPr/>
        </p:nvGrpSpPr>
        <p:grpSpPr>
          <a:xfrm>
            <a:off x="7275830" y="877570"/>
            <a:ext cx="1031914" cy="377825"/>
            <a:chOff x="3127" y="1106"/>
            <a:chExt cx="1530" cy="850"/>
          </a:xfrm>
          <a:noFill/>
        </p:grpSpPr>
        <p:sp>
          <p:nvSpPr>
            <p:cNvPr id="110" name="Rectangles 109"/>
            <p:cNvSpPr/>
            <p:nvPr>
              <p:custDataLst>
                <p:tags r:id="rId2"/>
              </p:custDataLst>
            </p:nvPr>
          </p:nvSpPr>
          <p:spPr>
            <a:xfrm>
              <a:off x="3127" y="1106"/>
              <a:ext cx="1102" cy="85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600"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Compartiment </a:t>
              </a:r>
              <a:r>
                <a:rPr lang="ro-RO" alt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 viceprimar</a:t>
              </a:r>
              <a:endParaRPr lang="en-US" sz="600"/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600"/>
            </a:p>
          </p:txBody>
        </p:sp>
        <p:grpSp>
          <p:nvGrpSpPr>
            <p:cNvPr id="112" name="Group 111"/>
            <p:cNvGrpSpPr/>
            <p:nvPr/>
          </p:nvGrpSpPr>
          <p:grpSpPr>
            <a:xfrm>
              <a:off x="4229" y="1106"/>
              <a:ext cx="428" cy="850"/>
              <a:chOff x="6005" y="1106"/>
              <a:chExt cx="428" cy="850"/>
            </a:xfrm>
            <a:grpFill/>
          </p:grpSpPr>
          <p:sp>
            <p:nvSpPr>
              <p:cNvPr id="156" name="Rectangles 155"/>
              <p:cNvSpPr/>
              <p:nvPr>
                <p:custDataLst>
                  <p:tags r:id="rId3"/>
                </p:custDataLst>
              </p:nvPr>
            </p:nvSpPr>
            <p:spPr>
              <a:xfrm>
                <a:off x="6005" y="1106"/>
                <a:ext cx="428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800"/>
                  <a:t>1</a:t>
                </a:r>
                <a:endParaRPr lang="ro-RO" altLang="en-US" sz="800"/>
              </a:p>
            </p:txBody>
          </p:sp>
          <p:sp>
            <p:nvSpPr>
              <p:cNvPr id="158" name="Rectangles 157"/>
              <p:cNvSpPr/>
              <p:nvPr>
                <p:custDataLst>
                  <p:tags r:id="rId4"/>
                </p:custDataLst>
              </p:nvPr>
            </p:nvSpPr>
            <p:spPr>
              <a:xfrm>
                <a:off x="6005" y="1390"/>
                <a:ext cx="428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en-US" sz="800">
                    <a:sym typeface="+mn-ea"/>
                  </a:rPr>
                  <a:t>0</a:t>
                </a:r>
                <a:endParaRPr lang="en-US" sz="800">
                  <a:sym typeface="+mn-ea"/>
                </a:endParaRPr>
              </a:p>
            </p:txBody>
          </p:sp>
          <p:sp>
            <p:nvSpPr>
              <p:cNvPr id="160" name="Rectangles 159"/>
              <p:cNvSpPr/>
              <p:nvPr>
                <p:custDataLst>
                  <p:tags r:id="rId5"/>
                </p:custDataLst>
              </p:nvPr>
            </p:nvSpPr>
            <p:spPr>
              <a:xfrm>
                <a:off x="6005" y="1673"/>
                <a:ext cx="428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800"/>
                  <a:t>1</a:t>
                </a:r>
                <a:endParaRPr lang="ro-RO" altLang="en-US" sz="800"/>
              </a:p>
            </p:txBody>
          </p:sp>
        </p:grpSp>
      </p:grpSp>
      <p:grpSp>
        <p:nvGrpSpPr>
          <p:cNvPr id="220" name="Group 219"/>
          <p:cNvGrpSpPr/>
          <p:nvPr/>
        </p:nvGrpSpPr>
        <p:grpSpPr>
          <a:xfrm>
            <a:off x="3217545" y="4002405"/>
            <a:ext cx="910590" cy="377825"/>
            <a:chOff x="3127" y="1106"/>
            <a:chExt cx="1529" cy="850"/>
          </a:xfrm>
          <a:noFill/>
        </p:grpSpPr>
        <p:sp>
          <p:nvSpPr>
            <p:cNvPr id="221" name="Rectangles 220"/>
            <p:cNvSpPr/>
            <p:nvPr>
              <p:custDataLst>
                <p:tags r:id="rId6"/>
              </p:custDataLst>
            </p:nvPr>
          </p:nvSpPr>
          <p:spPr>
            <a:xfrm>
              <a:off x="3127" y="1106"/>
              <a:ext cx="1247" cy="85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600"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Biblioteca Municipala Petrosani</a:t>
              </a:r>
              <a:endParaRPr lang="ro-RO" altLang="en-US" sz="600">
                <a:latin typeface="Times New Roman" panose="02020603050405020304" charset="0"/>
                <a:cs typeface="Times New Roman" panose="02020603050405020304" charset="0"/>
              </a:endParaRPr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600"/>
            </a:p>
          </p:txBody>
        </p:sp>
        <p:grpSp>
          <p:nvGrpSpPr>
            <p:cNvPr id="222" name="Group 221"/>
            <p:cNvGrpSpPr/>
            <p:nvPr/>
          </p:nvGrpSpPr>
          <p:grpSpPr>
            <a:xfrm>
              <a:off x="4374" y="1106"/>
              <a:ext cx="282" cy="849"/>
              <a:chOff x="6150" y="1106"/>
              <a:chExt cx="282" cy="849"/>
            </a:xfrm>
            <a:grpFill/>
          </p:grpSpPr>
          <p:sp>
            <p:nvSpPr>
              <p:cNvPr id="223" name="Rectangles 222"/>
              <p:cNvSpPr/>
              <p:nvPr>
                <p:custDataLst>
                  <p:tags r:id="rId7"/>
                </p:custDataLst>
              </p:nvPr>
            </p:nvSpPr>
            <p:spPr>
              <a:xfrm>
                <a:off x="6150" y="1106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800"/>
                  <a:t>3</a:t>
                </a:r>
                <a:endParaRPr lang="ro-RO" altLang="en-US" sz="800"/>
              </a:p>
            </p:txBody>
          </p:sp>
          <p:sp>
            <p:nvSpPr>
              <p:cNvPr id="224" name="Rectangles 223"/>
              <p:cNvSpPr/>
              <p:nvPr>
                <p:custDataLst>
                  <p:tags r:id="rId8"/>
                </p:custDataLst>
              </p:nvPr>
            </p:nvSpPr>
            <p:spPr>
              <a:xfrm>
                <a:off x="6150" y="1390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en-US" sz="800">
                    <a:sym typeface="+mn-ea"/>
                  </a:rPr>
                  <a:t>0</a:t>
                </a:r>
                <a:endParaRPr lang="en-US" sz="800">
                  <a:sym typeface="+mn-ea"/>
                </a:endParaRPr>
              </a:p>
            </p:txBody>
          </p:sp>
          <p:sp>
            <p:nvSpPr>
              <p:cNvPr id="330" name="Rectangles 329"/>
              <p:cNvSpPr/>
              <p:nvPr>
                <p:custDataLst>
                  <p:tags r:id="rId9"/>
                </p:custDataLst>
              </p:nvPr>
            </p:nvSpPr>
            <p:spPr>
              <a:xfrm>
                <a:off x="6150" y="1673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800"/>
                  <a:t>3</a:t>
                </a:r>
                <a:endParaRPr lang="ro-RO" altLang="en-US" sz="800"/>
              </a:p>
            </p:txBody>
          </p:sp>
        </p:grpSp>
      </p:grpSp>
      <p:grpSp>
        <p:nvGrpSpPr>
          <p:cNvPr id="344" name="Group 343"/>
          <p:cNvGrpSpPr/>
          <p:nvPr/>
        </p:nvGrpSpPr>
        <p:grpSpPr>
          <a:xfrm>
            <a:off x="3094355" y="2701925"/>
            <a:ext cx="891416" cy="377825"/>
            <a:chOff x="3127" y="1106"/>
            <a:chExt cx="1971" cy="850"/>
          </a:xfrm>
          <a:noFill/>
        </p:grpSpPr>
        <p:sp>
          <p:nvSpPr>
            <p:cNvPr id="345" name="Rectangles 344"/>
            <p:cNvSpPr/>
            <p:nvPr>
              <p:custDataLst>
                <p:tags r:id="rId10"/>
              </p:custDataLst>
            </p:nvPr>
          </p:nvSpPr>
          <p:spPr>
            <a:xfrm>
              <a:off x="3127" y="1106"/>
              <a:ext cx="1692" cy="85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ro-RO" alt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Compartiment</a:t>
              </a:r>
              <a:r>
                <a:rPr 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 Urbanism, Amenajarea teritoriului</a:t>
              </a:r>
              <a:endParaRPr lang="en-US" sz="600"/>
            </a:p>
          </p:txBody>
        </p:sp>
        <p:grpSp>
          <p:nvGrpSpPr>
            <p:cNvPr id="346" name="Group 345"/>
            <p:cNvGrpSpPr/>
            <p:nvPr/>
          </p:nvGrpSpPr>
          <p:grpSpPr>
            <a:xfrm>
              <a:off x="4815" y="1106"/>
              <a:ext cx="283" cy="850"/>
              <a:chOff x="6591" y="1106"/>
              <a:chExt cx="283" cy="850"/>
            </a:xfrm>
            <a:grpFill/>
          </p:grpSpPr>
          <p:sp>
            <p:nvSpPr>
              <p:cNvPr id="347" name="Rectangles 346"/>
              <p:cNvSpPr/>
              <p:nvPr>
                <p:custDataLst>
                  <p:tags r:id="rId11"/>
                </p:custDataLst>
              </p:nvPr>
            </p:nvSpPr>
            <p:spPr>
              <a:xfrm>
                <a:off x="6592" y="1106"/>
                <a:ext cx="282" cy="286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en-US" sz="800"/>
                  <a:t>4</a:t>
                </a:r>
                <a:endParaRPr lang="en-US" sz="800"/>
              </a:p>
            </p:txBody>
          </p:sp>
          <p:sp>
            <p:nvSpPr>
              <p:cNvPr id="348" name="Rectangles 347"/>
              <p:cNvSpPr/>
              <p:nvPr>
                <p:custDataLst>
                  <p:tags r:id="rId12"/>
                </p:custDataLst>
              </p:nvPr>
            </p:nvSpPr>
            <p:spPr>
              <a:xfrm>
                <a:off x="6591" y="1390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en-US" sz="800">
                    <a:sym typeface="+mn-ea"/>
                  </a:rPr>
                  <a:t>0</a:t>
                </a:r>
                <a:endParaRPr lang="en-US" sz="800">
                  <a:sym typeface="+mn-ea"/>
                </a:endParaRPr>
              </a:p>
            </p:txBody>
          </p:sp>
          <p:sp>
            <p:nvSpPr>
              <p:cNvPr id="349" name="Rectangles 348"/>
              <p:cNvSpPr/>
              <p:nvPr>
                <p:custDataLst>
                  <p:tags r:id="rId13"/>
                </p:custDataLst>
              </p:nvPr>
            </p:nvSpPr>
            <p:spPr>
              <a:xfrm>
                <a:off x="6591" y="1673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en-US" sz="800"/>
                  <a:t>4</a:t>
                </a:r>
                <a:endParaRPr lang="en-US" sz="800"/>
              </a:p>
            </p:txBody>
          </p:sp>
        </p:grpSp>
      </p:grpSp>
      <p:grpSp>
        <p:nvGrpSpPr>
          <p:cNvPr id="356" name="Group 355"/>
          <p:cNvGrpSpPr/>
          <p:nvPr/>
        </p:nvGrpSpPr>
        <p:grpSpPr>
          <a:xfrm>
            <a:off x="6971030" y="6075045"/>
            <a:ext cx="1005205" cy="539750"/>
            <a:chOff x="3127" y="1106"/>
            <a:chExt cx="1583" cy="850"/>
          </a:xfrm>
          <a:noFill/>
        </p:grpSpPr>
        <p:sp>
          <p:nvSpPr>
            <p:cNvPr id="357" name="Rectangles 356"/>
            <p:cNvSpPr/>
            <p:nvPr>
              <p:custDataLst>
                <p:tags r:id="rId14"/>
              </p:custDataLst>
            </p:nvPr>
          </p:nvSpPr>
          <p:spPr>
            <a:xfrm>
              <a:off x="3127" y="1106"/>
              <a:ext cx="1138" cy="85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Compartiment Administrativ si Gestiune</a:t>
              </a:r>
              <a:endParaRPr lang="en-US" sz="600"/>
            </a:p>
          </p:txBody>
        </p:sp>
        <p:grpSp>
          <p:nvGrpSpPr>
            <p:cNvPr id="358" name="Group 357"/>
            <p:cNvGrpSpPr/>
            <p:nvPr/>
          </p:nvGrpSpPr>
          <p:grpSpPr>
            <a:xfrm>
              <a:off x="4265" y="1112"/>
              <a:ext cx="445" cy="844"/>
              <a:chOff x="6041" y="1112"/>
              <a:chExt cx="445" cy="844"/>
            </a:xfrm>
            <a:grpFill/>
          </p:grpSpPr>
          <p:sp>
            <p:nvSpPr>
              <p:cNvPr id="359" name="Rectangles 358"/>
              <p:cNvSpPr/>
              <p:nvPr>
                <p:custDataLst>
                  <p:tags r:id="rId15"/>
                </p:custDataLst>
              </p:nvPr>
            </p:nvSpPr>
            <p:spPr>
              <a:xfrm>
                <a:off x="6041" y="1112"/>
                <a:ext cx="445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sz="600"/>
                  <a:t>14</a:t>
                </a:r>
                <a:endParaRPr lang="en-GB" altLang="ro-RO" sz="600"/>
              </a:p>
            </p:txBody>
          </p:sp>
          <p:sp>
            <p:nvSpPr>
              <p:cNvPr id="372" name="Rectangles 371"/>
              <p:cNvSpPr/>
              <p:nvPr>
                <p:custDataLst>
                  <p:tags r:id="rId16"/>
                </p:custDataLst>
              </p:nvPr>
            </p:nvSpPr>
            <p:spPr>
              <a:xfrm>
                <a:off x="6041" y="1390"/>
                <a:ext cx="444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>
                    <a:sym typeface="+mn-ea"/>
                  </a:rPr>
                  <a:t>0</a:t>
                </a:r>
                <a:endParaRPr lang="ro-RO" altLang="en-US" sz="600">
                  <a:sym typeface="+mn-ea"/>
                </a:endParaRPr>
              </a:p>
            </p:txBody>
          </p:sp>
          <p:sp>
            <p:nvSpPr>
              <p:cNvPr id="373" name="Rectangles 372"/>
              <p:cNvSpPr/>
              <p:nvPr>
                <p:custDataLst>
                  <p:tags r:id="rId17"/>
                </p:custDataLst>
              </p:nvPr>
            </p:nvSpPr>
            <p:spPr>
              <a:xfrm>
                <a:off x="6041" y="1673"/>
                <a:ext cx="444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14</a:t>
                </a:r>
                <a:endParaRPr lang="en-GB" altLang="ro-RO" sz="600"/>
              </a:p>
            </p:txBody>
          </p:sp>
        </p:grpSp>
      </p:grpSp>
      <p:grpSp>
        <p:nvGrpSpPr>
          <p:cNvPr id="374" name="Group 373"/>
          <p:cNvGrpSpPr/>
          <p:nvPr/>
        </p:nvGrpSpPr>
        <p:grpSpPr>
          <a:xfrm>
            <a:off x="6950075" y="2732405"/>
            <a:ext cx="910590" cy="377825"/>
            <a:chOff x="3127" y="1106"/>
            <a:chExt cx="1529" cy="850"/>
          </a:xfrm>
          <a:noFill/>
        </p:grpSpPr>
        <p:sp>
          <p:nvSpPr>
            <p:cNvPr id="375" name="Rectangles 374"/>
            <p:cNvSpPr/>
            <p:nvPr>
              <p:custDataLst>
                <p:tags r:id="rId18"/>
              </p:custDataLst>
            </p:nvPr>
          </p:nvSpPr>
          <p:spPr>
            <a:xfrm>
              <a:off x="3127" y="1106"/>
              <a:ext cx="1247" cy="85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GB" alt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Compartiment </a:t>
              </a:r>
              <a:r>
                <a:rPr 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Serviciu </a:t>
              </a:r>
              <a:r>
                <a:rPr lang="en-GB" alt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i</a:t>
              </a:r>
              <a:r>
                <a:rPr 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ntern de prevenire si protectie</a:t>
              </a:r>
              <a:endParaRPr lang="en-US" sz="600"/>
            </a:p>
          </p:txBody>
        </p:sp>
        <p:grpSp>
          <p:nvGrpSpPr>
            <p:cNvPr id="376" name="Group 375"/>
            <p:cNvGrpSpPr/>
            <p:nvPr/>
          </p:nvGrpSpPr>
          <p:grpSpPr>
            <a:xfrm>
              <a:off x="4374" y="1106"/>
              <a:ext cx="282" cy="849"/>
              <a:chOff x="6150" y="1106"/>
              <a:chExt cx="282" cy="849"/>
            </a:xfrm>
            <a:grpFill/>
          </p:grpSpPr>
          <p:sp>
            <p:nvSpPr>
              <p:cNvPr id="377" name="Rectangles 376"/>
              <p:cNvSpPr/>
              <p:nvPr>
                <p:custDataLst>
                  <p:tags r:id="rId19"/>
                </p:custDataLst>
              </p:nvPr>
            </p:nvSpPr>
            <p:spPr>
              <a:xfrm>
                <a:off x="6150" y="1106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1</a:t>
                </a:r>
                <a:endParaRPr lang="ro-RO" altLang="en-US" sz="600"/>
              </a:p>
            </p:txBody>
          </p:sp>
          <p:sp>
            <p:nvSpPr>
              <p:cNvPr id="378" name="Rectangles 377"/>
              <p:cNvSpPr/>
              <p:nvPr>
                <p:custDataLst>
                  <p:tags r:id="rId20"/>
                </p:custDataLst>
              </p:nvPr>
            </p:nvSpPr>
            <p:spPr>
              <a:xfrm>
                <a:off x="6150" y="1390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en-US" sz="600">
                    <a:sym typeface="+mn-ea"/>
                  </a:rPr>
                  <a:t>0</a:t>
                </a:r>
                <a:endParaRPr lang="en-US" sz="600">
                  <a:sym typeface="+mn-ea"/>
                </a:endParaRPr>
              </a:p>
            </p:txBody>
          </p:sp>
          <p:sp>
            <p:nvSpPr>
              <p:cNvPr id="379" name="Rectangles 378"/>
              <p:cNvSpPr/>
              <p:nvPr>
                <p:custDataLst>
                  <p:tags r:id="rId21"/>
                </p:custDataLst>
              </p:nvPr>
            </p:nvSpPr>
            <p:spPr>
              <a:xfrm>
                <a:off x="6150" y="1673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1</a:t>
                </a:r>
                <a:endParaRPr lang="ro-RO" altLang="en-US" sz="600"/>
              </a:p>
            </p:txBody>
          </p:sp>
        </p:grpSp>
      </p:grpSp>
      <p:cxnSp>
        <p:nvCxnSpPr>
          <p:cNvPr id="380" name="Elbow Connector 379"/>
          <p:cNvCxnSpPr/>
          <p:nvPr>
            <p:custDataLst>
              <p:tags r:id="rId22"/>
            </p:custDataLst>
          </p:nvPr>
        </p:nvCxnSpPr>
        <p:spPr>
          <a:xfrm rot="5400000" flipV="1">
            <a:off x="6682105" y="5993130"/>
            <a:ext cx="461645" cy="123825"/>
          </a:xfrm>
          <a:prstGeom prst="bentConnector2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7" name="Elbow Connector 386"/>
          <p:cNvCxnSpPr>
            <a:endCxn id="269" idx="1"/>
          </p:cNvCxnSpPr>
          <p:nvPr>
            <p:custDataLst>
              <p:tags r:id="rId23"/>
            </p:custDataLst>
          </p:nvPr>
        </p:nvCxnSpPr>
        <p:spPr>
          <a:xfrm rot="5400000">
            <a:off x="8208645" y="2416810"/>
            <a:ext cx="450215" cy="396240"/>
          </a:xfrm>
          <a:prstGeom prst="bentConnector4">
            <a:avLst>
              <a:gd name="adj1" fmla="val 20099"/>
              <a:gd name="adj2" fmla="val 129567"/>
            </a:avLst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7" name="Elbow Connector 396"/>
          <p:cNvCxnSpPr/>
          <p:nvPr>
            <p:custDataLst>
              <p:tags r:id="rId24"/>
            </p:custDataLst>
          </p:nvPr>
        </p:nvCxnSpPr>
        <p:spPr>
          <a:xfrm rot="5400000" flipV="1">
            <a:off x="7859395" y="3109595"/>
            <a:ext cx="638175" cy="116205"/>
          </a:xfrm>
          <a:prstGeom prst="bentConnector3">
            <a:avLst>
              <a:gd name="adj1" fmla="val 100298"/>
            </a:avLst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7" name="Elbow Connector 436"/>
          <p:cNvCxnSpPr/>
          <p:nvPr>
            <p:custDataLst>
              <p:tags r:id="rId25"/>
            </p:custDataLst>
          </p:nvPr>
        </p:nvCxnSpPr>
        <p:spPr>
          <a:xfrm rot="5400000" flipV="1">
            <a:off x="7858760" y="3753485"/>
            <a:ext cx="638175" cy="116205"/>
          </a:xfrm>
          <a:prstGeom prst="bentConnector3">
            <a:avLst>
              <a:gd name="adj1" fmla="val 100298"/>
            </a:avLst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8" name="Elbow Connector 437"/>
          <p:cNvCxnSpPr/>
          <p:nvPr>
            <p:custDataLst>
              <p:tags r:id="rId26"/>
            </p:custDataLst>
          </p:nvPr>
        </p:nvCxnSpPr>
        <p:spPr>
          <a:xfrm rot="5400000">
            <a:off x="3028950" y="2484120"/>
            <a:ext cx="496570" cy="399415"/>
          </a:xfrm>
          <a:prstGeom prst="bentConnector4">
            <a:avLst>
              <a:gd name="adj1" fmla="val 22826"/>
              <a:gd name="adj2" fmla="val 129968"/>
            </a:avLst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9" name="Elbow Connector 438"/>
          <p:cNvCxnSpPr/>
          <p:nvPr>
            <p:custDataLst>
              <p:tags r:id="rId27"/>
            </p:custDataLst>
          </p:nvPr>
        </p:nvCxnSpPr>
        <p:spPr>
          <a:xfrm rot="5400000" flipV="1">
            <a:off x="2688590" y="3054350"/>
            <a:ext cx="654685" cy="123825"/>
          </a:xfrm>
          <a:prstGeom prst="bentConnector2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0" name="Elbow Connector 439"/>
          <p:cNvCxnSpPr/>
          <p:nvPr>
            <p:custDataLst>
              <p:tags r:id="rId28"/>
            </p:custDataLst>
          </p:nvPr>
        </p:nvCxnSpPr>
        <p:spPr>
          <a:xfrm rot="5400000">
            <a:off x="3163570" y="3769995"/>
            <a:ext cx="496570" cy="399415"/>
          </a:xfrm>
          <a:prstGeom prst="bentConnector4">
            <a:avLst>
              <a:gd name="adj1" fmla="val 22826"/>
              <a:gd name="adj2" fmla="val 129968"/>
            </a:avLst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1" name="Elbow Connector 440"/>
          <p:cNvCxnSpPr/>
          <p:nvPr>
            <p:custDataLst>
              <p:tags r:id="rId29"/>
            </p:custDataLst>
          </p:nvPr>
        </p:nvCxnSpPr>
        <p:spPr>
          <a:xfrm rot="5400000" flipV="1">
            <a:off x="5314315" y="4211320"/>
            <a:ext cx="461645" cy="123825"/>
          </a:xfrm>
          <a:prstGeom prst="bentConnector2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7" name="Elbow Connector 446"/>
          <p:cNvCxnSpPr/>
          <p:nvPr>
            <p:custDataLst>
              <p:tags r:id="rId30"/>
            </p:custDataLst>
          </p:nvPr>
        </p:nvCxnSpPr>
        <p:spPr>
          <a:xfrm rot="5400000">
            <a:off x="623570" y="1635125"/>
            <a:ext cx="496570" cy="399415"/>
          </a:xfrm>
          <a:prstGeom prst="bentConnector4">
            <a:avLst>
              <a:gd name="adj1" fmla="val 22826"/>
              <a:gd name="adj2" fmla="val 129968"/>
            </a:avLst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8" name="Elbow Connector 447"/>
          <p:cNvCxnSpPr/>
          <p:nvPr>
            <p:custDataLst>
              <p:tags r:id="rId31"/>
            </p:custDataLst>
          </p:nvPr>
        </p:nvCxnSpPr>
        <p:spPr>
          <a:xfrm rot="5400000" flipV="1">
            <a:off x="382270" y="2143125"/>
            <a:ext cx="461645" cy="123825"/>
          </a:xfrm>
          <a:prstGeom prst="bentConnector2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9" name="Elbow Connector 448"/>
          <p:cNvCxnSpPr/>
          <p:nvPr>
            <p:custDataLst>
              <p:tags r:id="rId32"/>
            </p:custDataLst>
          </p:nvPr>
        </p:nvCxnSpPr>
        <p:spPr>
          <a:xfrm rot="5400000" flipV="1">
            <a:off x="384810" y="2609215"/>
            <a:ext cx="461645" cy="123825"/>
          </a:xfrm>
          <a:prstGeom prst="bentConnector2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0" name="Straight Connector 449"/>
          <p:cNvCxnSpPr/>
          <p:nvPr/>
        </p:nvCxnSpPr>
        <p:spPr>
          <a:xfrm flipH="1">
            <a:off x="313690" y="4009390"/>
            <a:ext cx="6350" cy="4635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52" name="Elbow Connector 451"/>
          <p:cNvCxnSpPr/>
          <p:nvPr>
            <p:custDataLst>
              <p:tags r:id="rId33"/>
            </p:custDataLst>
          </p:nvPr>
        </p:nvCxnSpPr>
        <p:spPr>
          <a:xfrm rot="16200000" flipV="1">
            <a:off x="932815" y="4580255"/>
            <a:ext cx="202565" cy="3175"/>
          </a:xfrm>
          <a:prstGeom prst="bentConnector3">
            <a:avLst>
              <a:gd name="adj1" fmla="val 49843"/>
            </a:avLst>
          </a:prstGeom>
          <a:solidFill>
            <a:schemeClr val="bg1">
              <a:lumMod val="85000"/>
            </a:schemeClr>
          </a:solidFill>
          <a:ln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3" name="Elbow Connector 452"/>
          <p:cNvCxnSpPr/>
          <p:nvPr>
            <p:custDataLst>
              <p:tags r:id="rId34"/>
            </p:custDataLst>
          </p:nvPr>
        </p:nvCxnSpPr>
        <p:spPr>
          <a:xfrm rot="5400000" flipV="1">
            <a:off x="-502285" y="5243195"/>
            <a:ext cx="1895475" cy="245745"/>
          </a:xfrm>
          <a:prstGeom prst="bentConnector2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09" name="Group 308"/>
          <p:cNvGrpSpPr/>
          <p:nvPr/>
        </p:nvGrpSpPr>
        <p:grpSpPr>
          <a:xfrm>
            <a:off x="633095" y="5553710"/>
            <a:ext cx="910590" cy="377825"/>
            <a:chOff x="3127" y="1106"/>
            <a:chExt cx="1529" cy="850"/>
          </a:xfrm>
          <a:noFill/>
        </p:grpSpPr>
        <p:sp>
          <p:nvSpPr>
            <p:cNvPr id="310" name="Rectangles 309"/>
            <p:cNvSpPr/>
            <p:nvPr>
              <p:custDataLst>
                <p:tags r:id="rId35"/>
              </p:custDataLst>
            </p:nvPr>
          </p:nvSpPr>
          <p:spPr>
            <a:xfrm>
              <a:off x="3127" y="1106"/>
              <a:ext cx="1247" cy="85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600"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Compartiment Exper</a:t>
              </a:r>
              <a:r>
                <a:rPr lang="en-GB" alt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t</a:t>
              </a:r>
              <a:r>
                <a:rPr 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 pt. problemele rromilor</a:t>
              </a:r>
              <a:endParaRPr lang="en-US" sz="600"/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600"/>
            </a:p>
          </p:txBody>
        </p:sp>
        <p:grpSp>
          <p:nvGrpSpPr>
            <p:cNvPr id="311" name="Group 310"/>
            <p:cNvGrpSpPr/>
            <p:nvPr/>
          </p:nvGrpSpPr>
          <p:grpSpPr>
            <a:xfrm>
              <a:off x="4374" y="1106"/>
              <a:ext cx="282" cy="849"/>
              <a:chOff x="6150" y="1106"/>
              <a:chExt cx="282" cy="849"/>
            </a:xfrm>
            <a:grpFill/>
          </p:grpSpPr>
          <p:sp>
            <p:nvSpPr>
              <p:cNvPr id="312" name="Rectangles 311"/>
              <p:cNvSpPr/>
              <p:nvPr>
                <p:custDataLst>
                  <p:tags r:id="rId36"/>
                </p:custDataLst>
              </p:nvPr>
            </p:nvSpPr>
            <p:spPr>
              <a:xfrm>
                <a:off x="6150" y="1106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2</a:t>
                </a:r>
                <a:endParaRPr lang="ro-RO" altLang="en-US" sz="600"/>
              </a:p>
            </p:txBody>
          </p:sp>
          <p:sp>
            <p:nvSpPr>
              <p:cNvPr id="313" name="Rectangles 312"/>
              <p:cNvSpPr/>
              <p:nvPr>
                <p:custDataLst>
                  <p:tags r:id="rId37"/>
                </p:custDataLst>
              </p:nvPr>
            </p:nvSpPr>
            <p:spPr>
              <a:xfrm>
                <a:off x="6150" y="1390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en-US" sz="600">
                    <a:sym typeface="+mn-ea"/>
                  </a:rPr>
                  <a:t>0</a:t>
                </a:r>
                <a:endParaRPr lang="en-US" sz="600">
                  <a:sym typeface="+mn-ea"/>
                </a:endParaRPr>
              </a:p>
            </p:txBody>
          </p:sp>
          <p:sp>
            <p:nvSpPr>
              <p:cNvPr id="314" name="Rectangles 313"/>
              <p:cNvSpPr/>
              <p:nvPr>
                <p:custDataLst>
                  <p:tags r:id="rId38"/>
                </p:custDataLst>
              </p:nvPr>
            </p:nvSpPr>
            <p:spPr>
              <a:xfrm>
                <a:off x="6150" y="1673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2</a:t>
                </a:r>
                <a:endParaRPr lang="ro-RO" altLang="en-US" sz="600"/>
              </a:p>
            </p:txBody>
          </p:sp>
        </p:grpSp>
      </p:grpSp>
      <p:cxnSp>
        <p:nvCxnSpPr>
          <p:cNvPr id="27" name="Elbow Connector 26"/>
          <p:cNvCxnSpPr/>
          <p:nvPr>
            <p:custDataLst>
              <p:tags r:id="rId39"/>
            </p:custDataLst>
          </p:nvPr>
        </p:nvCxnSpPr>
        <p:spPr>
          <a:xfrm rot="5400000">
            <a:off x="450850" y="5230495"/>
            <a:ext cx="694690" cy="330200"/>
          </a:xfrm>
          <a:prstGeom prst="bentConnector4">
            <a:avLst>
              <a:gd name="adj1" fmla="val 20658"/>
              <a:gd name="adj2" fmla="val 141730"/>
            </a:avLst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Elbow Connector 34"/>
          <p:cNvCxnSpPr/>
          <p:nvPr>
            <p:custDataLst>
              <p:tags r:id="rId40"/>
            </p:custDataLst>
          </p:nvPr>
        </p:nvCxnSpPr>
        <p:spPr>
          <a:xfrm rot="16200000">
            <a:off x="973455" y="5176520"/>
            <a:ext cx="252095" cy="3175"/>
          </a:xfrm>
          <a:prstGeom prst="bentConnector2">
            <a:avLst/>
          </a:prstGeom>
          <a:solidFill>
            <a:schemeClr val="bg1">
              <a:lumMod val="85000"/>
            </a:schemeClr>
          </a:solidFill>
          <a:ln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Elbow Connector 35"/>
          <p:cNvCxnSpPr/>
          <p:nvPr>
            <p:custDataLst>
              <p:tags r:id="rId41"/>
            </p:custDataLst>
          </p:nvPr>
        </p:nvCxnSpPr>
        <p:spPr>
          <a:xfrm rot="5400000" flipV="1">
            <a:off x="9170035" y="1369695"/>
            <a:ext cx="543560" cy="124460"/>
          </a:xfrm>
          <a:prstGeom prst="bentConnector2">
            <a:avLst/>
          </a:prstGeom>
          <a:ln>
            <a:headEnd type="none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Text Box 39"/>
          <p:cNvSpPr txBox="1"/>
          <p:nvPr/>
        </p:nvSpPr>
        <p:spPr>
          <a:xfrm>
            <a:off x="12817475" y="7429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en-GB" altLang="en-US"/>
          </a:p>
        </p:txBody>
      </p:sp>
      <p:grpSp>
        <p:nvGrpSpPr>
          <p:cNvPr id="54" name="Group 53"/>
          <p:cNvGrpSpPr/>
          <p:nvPr/>
        </p:nvGrpSpPr>
        <p:grpSpPr>
          <a:xfrm>
            <a:off x="1798955" y="1640840"/>
            <a:ext cx="1155700" cy="581025"/>
            <a:chOff x="2959" y="873"/>
            <a:chExt cx="1962" cy="848"/>
          </a:xfrm>
          <a:noFill/>
        </p:grpSpPr>
        <p:sp>
          <p:nvSpPr>
            <p:cNvPr id="55" name="Rectangles 54"/>
            <p:cNvSpPr/>
            <p:nvPr/>
          </p:nvSpPr>
          <p:spPr>
            <a:xfrm>
              <a:off x="2959" y="873"/>
              <a:ext cx="1416" cy="84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lang="ro-RO" altLang="en-US" sz="600"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lang="ro-RO" altLang="en-US" sz="600"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lang="ro-RO" altLang="en-US" sz="600"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ro-RO" alt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Serviciul</a:t>
              </a:r>
              <a:r>
                <a:rPr 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 Cadastru, Registru agricol</a:t>
              </a:r>
              <a:r>
                <a:rPr lang="ro-RO" alt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, </a:t>
              </a:r>
              <a:r>
                <a:rPr 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Registratura urbana, Statistica si concesiuni</a:t>
              </a:r>
              <a:r>
                <a:rPr lang="ro-RO" alt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, </a:t>
              </a:r>
              <a:r>
                <a:rPr 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Autorizare si avizare</a:t>
              </a:r>
              <a:endParaRPr lang="en-US" sz="600"/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600"/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lang="ro-RO" altLang="en-US" sz="600">
                <a:latin typeface="Times New Roman" panose="02020603050405020304" charset="0"/>
                <a:cs typeface="Times New Roman" panose="02020603050405020304" charset="0"/>
              </a:endParaRPr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600"/>
            </a:p>
          </p:txBody>
        </p:sp>
        <p:grpSp>
          <p:nvGrpSpPr>
            <p:cNvPr id="56" name="Group 55"/>
            <p:cNvGrpSpPr/>
            <p:nvPr/>
          </p:nvGrpSpPr>
          <p:grpSpPr>
            <a:xfrm>
              <a:off x="4374" y="873"/>
              <a:ext cx="547" cy="829"/>
              <a:chOff x="6150" y="873"/>
              <a:chExt cx="547" cy="829"/>
            </a:xfrm>
            <a:grpFill/>
          </p:grpSpPr>
          <p:sp>
            <p:nvSpPr>
              <p:cNvPr id="57" name="Rectangles 56"/>
              <p:cNvSpPr/>
              <p:nvPr/>
            </p:nvSpPr>
            <p:spPr>
              <a:xfrm>
                <a:off x="6150" y="873"/>
                <a:ext cx="547" cy="27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11</a:t>
                </a:r>
                <a:endParaRPr lang="ro-RO" altLang="en-US" sz="600"/>
              </a:p>
            </p:txBody>
          </p:sp>
          <p:sp>
            <p:nvSpPr>
              <p:cNvPr id="58" name="Rectangles 57"/>
              <p:cNvSpPr/>
              <p:nvPr/>
            </p:nvSpPr>
            <p:spPr>
              <a:xfrm>
                <a:off x="6150" y="1162"/>
                <a:ext cx="546" cy="284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en-US" sz="800">
                    <a:sym typeface="+mn-ea"/>
                  </a:rPr>
                  <a:t>1</a:t>
                </a:r>
                <a:endParaRPr lang="en-US" sz="800">
                  <a:sym typeface="+mn-ea"/>
                </a:endParaRPr>
              </a:p>
            </p:txBody>
          </p:sp>
          <p:sp>
            <p:nvSpPr>
              <p:cNvPr id="64" name="Rectangles 63"/>
              <p:cNvSpPr/>
              <p:nvPr/>
            </p:nvSpPr>
            <p:spPr>
              <a:xfrm>
                <a:off x="6150" y="1448"/>
                <a:ext cx="547" cy="254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10</a:t>
                </a:r>
                <a:endParaRPr lang="ro-RO" altLang="en-US" sz="600"/>
              </a:p>
            </p:txBody>
          </p:sp>
        </p:grpSp>
      </p:grpSp>
      <p:grpSp>
        <p:nvGrpSpPr>
          <p:cNvPr id="65" name="Group 64"/>
          <p:cNvGrpSpPr/>
          <p:nvPr/>
        </p:nvGrpSpPr>
        <p:grpSpPr>
          <a:xfrm>
            <a:off x="1971432" y="2330387"/>
            <a:ext cx="911782" cy="404495"/>
            <a:chOff x="3278" y="533"/>
            <a:chExt cx="1531" cy="910"/>
          </a:xfrm>
          <a:noFill/>
        </p:grpSpPr>
        <p:sp>
          <p:nvSpPr>
            <p:cNvPr id="66" name="Rectangles 65"/>
            <p:cNvSpPr/>
            <p:nvPr>
              <p:custDataLst>
                <p:tags r:id="rId42"/>
              </p:custDataLst>
            </p:nvPr>
          </p:nvSpPr>
          <p:spPr>
            <a:xfrm>
              <a:off x="3278" y="534"/>
              <a:ext cx="1248" cy="90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600"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ro-RO" alt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Compartiment</a:t>
              </a:r>
              <a:r>
                <a:rPr 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 Cadastru, Registru agricol</a:t>
              </a:r>
              <a:endParaRPr lang="en-US" sz="600"/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600"/>
            </a:p>
          </p:txBody>
        </p:sp>
        <p:grpSp>
          <p:nvGrpSpPr>
            <p:cNvPr id="67" name="Group 66"/>
            <p:cNvGrpSpPr/>
            <p:nvPr/>
          </p:nvGrpSpPr>
          <p:grpSpPr>
            <a:xfrm>
              <a:off x="4526" y="533"/>
              <a:ext cx="283" cy="910"/>
              <a:chOff x="6302" y="533"/>
              <a:chExt cx="283" cy="910"/>
            </a:xfrm>
            <a:grpFill/>
          </p:grpSpPr>
          <p:sp>
            <p:nvSpPr>
              <p:cNvPr id="68" name="Rectangles 67"/>
              <p:cNvSpPr/>
              <p:nvPr>
                <p:custDataLst>
                  <p:tags r:id="rId43"/>
                </p:custDataLst>
              </p:nvPr>
            </p:nvSpPr>
            <p:spPr>
              <a:xfrm>
                <a:off x="6302" y="533"/>
                <a:ext cx="283" cy="264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en-US" sz="800"/>
                  <a:t>4</a:t>
                </a:r>
                <a:endParaRPr lang="en-US" sz="800"/>
              </a:p>
            </p:txBody>
          </p:sp>
          <p:sp>
            <p:nvSpPr>
              <p:cNvPr id="69" name="Rectangles 68"/>
              <p:cNvSpPr/>
              <p:nvPr>
                <p:custDataLst>
                  <p:tags r:id="rId44"/>
                </p:custDataLst>
              </p:nvPr>
            </p:nvSpPr>
            <p:spPr>
              <a:xfrm>
                <a:off x="6302" y="819"/>
                <a:ext cx="283" cy="26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en-US" sz="800">
                    <a:sym typeface="+mn-ea"/>
                  </a:rPr>
                  <a:t>0</a:t>
                </a:r>
                <a:endParaRPr lang="en-US" sz="800">
                  <a:sym typeface="+mn-ea"/>
                </a:endParaRPr>
              </a:p>
            </p:txBody>
          </p:sp>
          <p:sp>
            <p:nvSpPr>
              <p:cNvPr id="70" name="Rectangles 69"/>
              <p:cNvSpPr/>
              <p:nvPr>
                <p:custDataLst>
                  <p:tags r:id="rId45"/>
                </p:custDataLst>
              </p:nvPr>
            </p:nvSpPr>
            <p:spPr>
              <a:xfrm>
                <a:off x="6302" y="1103"/>
                <a:ext cx="283" cy="34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en-US" sz="800"/>
                  <a:t>4</a:t>
                </a:r>
                <a:endParaRPr lang="en-US" sz="800"/>
              </a:p>
            </p:txBody>
          </p:sp>
        </p:grpSp>
      </p:grpSp>
      <p:grpSp>
        <p:nvGrpSpPr>
          <p:cNvPr id="90" name="Group 89"/>
          <p:cNvGrpSpPr/>
          <p:nvPr/>
        </p:nvGrpSpPr>
        <p:grpSpPr>
          <a:xfrm>
            <a:off x="1951990" y="2807018"/>
            <a:ext cx="911186" cy="422275"/>
            <a:chOff x="3127" y="521"/>
            <a:chExt cx="1530" cy="950"/>
          </a:xfrm>
          <a:noFill/>
        </p:grpSpPr>
        <p:sp>
          <p:nvSpPr>
            <p:cNvPr id="91" name="Rectangles 90"/>
            <p:cNvSpPr/>
            <p:nvPr>
              <p:custDataLst>
                <p:tags r:id="rId46"/>
              </p:custDataLst>
            </p:nvPr>
          </p:nvSpPr>
          <p:spPr>
            <a:xfrm>
              <a:off x="3127" y="530"/>
              <a:ext cx="1248" cy="94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600"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Compartiment Registratura urbana, Statistica si </a:t>
              </a:r>
              <a:r>
                <a:rPr lang="ro-RO" alt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C</a:t>
              </a:r>
              <a:r>
                <a:rPr 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oncesiuni</a:t>
              </a:r>
              <a:endParaRPr lang="en-US" sz="600"/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600"/>
            </a:p>
          </p:txBody>
        </p:sp>
        <p:grpSp>
          <p:nvGrpSpPr>
            <p:cNvPr id="93" name="Group 92"/>
            <p:cNvGrpSpPr/>
            <p:nvPr/>
          </p:nvGrpSpPr>
          <p:grpSpPr>
            <a:xfrm>
              <a:off x="4374" y="521"/>
              <a:ext cx="283" cy="950"/>
              <a:chOff x="6150" y="521"/>
              <a:chExt cx="283" cy="950"/>
            </a:xfrm>
            <a:grpFill/>
          </p:grpSpPr>
          <p:sp>
            <p:nvSpPr>
              <p:cNvPr id="94" name="Rectangles 93"/>
              <p:cNvSpPr/>
              <p:nvPr>
                <p:custDataLst>
                  <p:tags r:id="rId47"/>
                </p:custDataLst>
              </p:nvPr>
            </p:nvSpPr>
            <p:spPr>
              <a:xfrm>
                <a:off x="6150" y="521"/>
                <a:ext cx="283" cy="254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800"/>
                  <a:t>3</a:t>
                </a:r>
                <a:endParaRPr lang="ro-RO" altLang="en-US" sz="800"/>
              </a:p>
            </p:txBody>
          </p:sp>
          <p:sp>
            <p:nvSpPr>
              <p:cNvPr id="95" name="Rectangles 94"/>
              <p:cNvSpPr/>
              <p:nvPr>
                <p:custDataLst>
                  <p:tags r:id="rId48"/>
                </p:custDataLst>
              </p:nvPr>
            </p:nvSpPr>
            <p:spPr>
              <a:xfrm>
                <a:off x="6150" y="792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en-US" sz="800">
                    <a:sym typeface="+mn-ea"/>
                  </a:rPr>
                  <a:t>0</a:t>
                </a:r>
                <a:endParaRPr lang="en-US" sz="800">
                  <a:sym typeface="+mn-ea"/>
                </a:endParaRPr>
              </a:p>
            </p:txBody>
          </p:sp>
          <p:sp>
            <p:nvSpPr>
              <p:cNvPr id="96" name="Rectangles 95"/>
              <p:cNvSpPr/>
              <p:nvPr>
                <p:custDataLst>
                  <p:tags r:id="rId49"/>
                </p:custDataLst>
              </p:nvPr>
            </p:nvSpPr>
            <p:spPr>
              <a:xfrm>
                <a:off x="6150" y="1082"/>
                <a:ext cx="283" cy="38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800"/>
                  <a:t>3</a:t>
                </a:r>
                <a:endParaRPr lang="ro-RO" altLang="en-US" sz="800"/>
              </a:p>
            </p:txBody>
          </p:sp>
        </p:grpSp>
      </p:grpSp>
      <p:grpSp>
        <p:nvGrpSpPr>
          <p:cNvPr id="99" name="Group 98"/>
          <p:cNvGrpSpPr/>
          <p:nvPr/>
        </p:nvGrpSpPr>
        <p:grpSpPr>
          <a:xfrm>
            <a:off x="4416425" y="4617085"/>
            <a:ext cx="970915" cy="539750"/>
            <a:chOff x="3127" y="1106"/>
            <a:chExt cx="1529" cy="850"/>
          </a:xfrm>
          <a:noFill/>
        </p:grpSpPr>
        <p:sp>
          <p:nvSpPr>
            <p:cNvPr id="109" name="Rectangles 108"/>
            <p:cNvSpPr/>
            <p:nvPr/>
          </p:nvSpPr>
          <p:spPr>
            <a:xfrm>
              <a:off x="3127" y="1106"/>
              <a:ext cx="1247" cy="85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Compartiment Administrare Cinematograf</a:t>
              </a:r>
              <a:endParaRPr lang="en-US" sz="600"/>
            </a:p>
          </p:txBody>
        </p:sp>
        <p:grpSp>
          <p:nvGrpSpPr>
            <p:cNvPr id="124" name="Group 123"/>
            <p:cNvGrpSpPr/>
            <p:nvPr/>
          </p:nvGrpSpPr>
          <p:grpSpPr>
            <a:xfrm>
              <a:off x="4374" y="1106"/>
              <a:ext cx="282" cy="849"/>
              <a:chOff x="6150" y="1106"/>
              <a:chExt cx="282" cy="849"/>
            </a:xfrm>
            <a:grpFill/>
          </p:grpSpPr>
          <p:sp>
            <p:nvSpPr>
              <p:cNvPr id="125" name="Rectangles 124"/>
              <p:cNvSpPr/>
              <p:nvPr/>
            </p:nvSpPr>
            <p:spPr>
              <a:xfrm>
                <a:off x="6150" y="1106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5</a:t>
                </a:r>
                <a:endParaRPr lang="ro-RO" altLang="en-US" sz="600"/>
              </a:p>
            </p:txBody>
          </p:sp>
          <p:sp>
            <p:nvSpPr>
              <p:cNvPr id="126" name="Rectangles 125"/>
              <p:cNvSpPr/>
              <p:nvPr/>
            </p:nvSpPr>
            <p:spPr>
              <a:xfrm>
                <a:off x="6150" y="1390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en-US" sz="600">
                    <a:sym typeface="+mn-ea"/>
                  </a:rPr>
                  <a:t>0</a:t>
                </a:r>
                <a:endParaRPr lang="en-US" sz="600">
                  <a:sym typeface="+mn-ea"/>
                </a:endParaRPr>
              </a:p>
            </p:txBody>
          </p:sp>
          <p:sp>
            <p:nvSpPr>
              <p:cNvPr id="127" name="Rectangles 126"/>
              <p:cNvSpPr/>
              <p:nvPr/>
            </p:nvSpPr>
            <p:spPr>
              <a:xfrm>
                <a:off x="6150" y="1673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600"/>
                  <a:t>5</a:t>
                </a:r>
                <a:endParaRPr lang="ro-RO" altLang="en-US" sz="600"/>
              </a:p>
            </p:txBody>
          </p:sp>
        </p:grpSp>
      </p:grpSp>
      <p:cxnSp>
        <p:nvCxnSpPr>
          <p:cNvPr id="128" name="Elbow Connector 127"/>
          <p:cNvCxnSpPr/>
          <p:nvPr/>
        </p:nvCxnSpPr>
        <p:spPr>
          <a:xfrm rot="5400000" flipV="1">
            <a:off x="3994785" y="4495165"/>
            <a:ext cx="698500" cy="108585"/>
          </a:xfrm>
          <a:prstGeom prst="bentConnector2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/>
          <p:nvPr/>
        </p:nvCxnSpPr>
        <p:spPr>
          <a:xfrm flipH="1" flipV="1">
            <a:off x="6098540" y="4714240"/>
            <a:ext cx="5080" cy="128270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Elbow Connector 133"/>
          <p:cNvCxnSpPr/>
          <p:nvPr/>
        </p:nvCxnSpPr>
        <p:spPr>
          <a:xfrm rot="5400000" flipV="1">
            <a:off x="1550670" y="2525395"/>
            <a:ext cx="724535" cy="117475"/>
          </a:xfrm>
          <a:prstGeom prst="bentConnector2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Elbow Connector 134"/>
          <p:cNvCxnSpPr/>
          <p:nvPr/>
        </p:nvCxnSpPr>
        <p:spPr>
          <a:xfrm rot="5400000" flipV="1">
            <a:off x="1601470" y="3093085"/>
            <a:ext cx="631825" cy="126365"/>
          </a:xfrm>
          <a:prstGeom prst="bentConnector2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Straight Connector 137"/>
          <p:cNvCxnSpPr>
            <a:endCxn id="30" idx="1"/>
          </p:cNvCxnSpPr>
          <p:nvPr/>
        </p:nvCxnSpPr>
        <p:spPr>
          <a:xfrm>
            <a:off x="5561330" y="2146935"/>
            <a:ext cx="1388745" cy="25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40" name="Straight Arrow Connector 139"/>
          <p:cNvCxnSpPr/>
          <p:nvPr/>
        </p:nvCxnSpPr>
        <p:spPr>
          <a:xfrm flipH="1" flipV="1">
            <a:off x="7161530" y="1479550"/>
            <a:ext cx="108000" cy="4445"/>
          </a:xfrm>
          <a:prstGeom prst="straightConnector1">
            <a:avLst/>
          </a:prstGeom>
          <a:solidFill>
            <a:schemeClr val="bg1"/>
          </a:solidFill>
          <a:ln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1" name="Straight Arrow Connector 140"/>
          <p:cNvCxnSpPr/>
          <p:nvPr/>
        </p:nvCxnSpPr>
        <p:spPr>
          <a:xfrm flipH="1" flipV="1">
            <a:off x="7157085" y="1153160"/>
            <a:ext cx="108000" cy="4445"/>
          </a:xfrm>
          <a:prstGeom prst="straightConnector1">
            <a:avLst/>
          </a:prstGeom>
          <a:solidFill>
            <a:schemeClr val="bg1"/>
          </a:solidFill>
          <a:ln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/>
          <p:nvPr/>
        </p:nvCxnSpPr>
        <p:spPr>
          <a:xfrm>
            <a:off x="7154545" y="1160145"/>
            <a:ext cx="4445" cy="32956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3" name="Straight Arrow Connector 142"/>
          <p:cNvCxnSpPr/>
          <p:nvPr/>
        </p:nvCxnSpPr>
        <p:spPr>
          <a:xfrm flipH="1" flipV="1">
            <a:off x="7058025" y="1330960"/>
            <a:ext cx="108000" cy="4445"/>
          </a:xfrm>
          <a:prstGeom prst="straightConnector1">
            <a:avLst/>
          </a:prstGeom>
          <a:solidFill>
            <a:schemeClr val="bg1"/>
          </a:solidFill>
          <a:ln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5475605" y="1757045"/>
            <a:ext cx="7620" cy="269049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pSp>
        <p:nvGrpSpPr>
          <p:cNvPr id="132" name="Group 131"/>
          <p:cNvGrpSpPr/>
          <p:nvPr/>
        </p:nvGrpSpPr>
        <p:grpSpPr>
          <a:xfrm>
            <a:off x="5613400" y="4174490"/>
            <a:ext cx="979805" cy="539750"/>
            <a:chOff x="3127" y="1106"/>
            <a:chExt cx="1543" cy="850"/>
          </a:xfrm>
          <a:noFill/>
        </p:grpSpPr>
        <p:sp>
          <p:nvSpPr>
            <p:cNvPr id="133" name="Rectangles 132"/>
            <p:cNvSpPr/>
            <p:nvPr/>
          </p:nvSpPr>
          <p:spPr>
            <a:xfrm>
              <a:off x="3127" y="1106"/>
              <a:ext cx="1106" cy="85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600" b="1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D</a:t>
              </a:r>
              <a:r>
                <a:rPr lang="ro-RO" altLang="en-US" sz="600" b="1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irectia </a:t>
              </a:r>
              <a:r>
                <a:rPr lang="en-US" altLang="ro-RO" sz="600" b="1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Tehnica</a:t>
              </a:r>
              <a:endParaRPr lang="en-US" altLang="ro-RO" sz="600" b="1"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</p:txBody>
        </p:sp>
        <p:grpSp>
          <p:nvGrpSpPr>
            <p:cNvPr id="137" name="Group 136"/>
            <p:cNvGrpSpPr/>
            <p:nvPr/>
          </p:nvGrpSpPr>
          <p:grpSpPr>
            <a:xfrm>
              <a:off x="4232" y="1106"/>
              <a:ext cx="438" cy="850"/>
              <a:chOff x="6008" y="1106"/>
              <a:chExt cx="438" cy="850"/>
            </a:xfrm>
            <a:grpFill/>
          </p:grpSpPr>
          <p:sp>
            <p:nvSpPr>
              <p:cNvPr id="144" name="Rectangles 143"/>
              <p:cNvSpPr/>
              <p:nvPr/>
            </p:nvSpPr>
            <p:spPr>
              <a:xfrm>
                <a:off x="6010" y="1106"/>
                <a:ext cx="436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GB" sz="600"/>
                  <a:t>17</a:t>
                </a:r>
                <a:endParaRPr lang="ro-RO" altLang="en-GB" sz="600"/>
              </a:p>
            </p:txBody>
          </p:sp>
          <p:sp>
            <p:nvSpPr>
              <p:cNvPr id="145" name="Rectangles 144"/>
              <p:cNvSpPr/>
              <p:nvPr/>
            </p:nvSpPr>
            <p:spPr>
              <a:xfrm>
                <a:off x="6010" y="1390"/>
                <a:ext cx="42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800"/>
                  <a:t>2</a:t>
                </a:r>
                <a:endParaRPr lang="ro-RO" altLang="en-US" sz="800"/>
              </a:p>
            </p:txBody>
          </p:sp>
          <p:sp>
            <p:nvSpPr>
              <p:cNvPr id="146" name="Rectangles 145"/>
              <p:cNvSpPr/>
              <p:nvPr/>
            </p:nvSpPr>
            <p:spPr>
              <a:xfrm>
                <a:off x="6008" y="1673"/>
                <a:ext cx="425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GB" sz="600"/>
                  <a:t>15</a:t>
                </a:r>
                <a:endParaRPr lang="ro-RO" altLang="en-GB" sz="600"/>
              </a:p>
            </p:txBody>
          </p:sp>
        </p:grpSp>
      </p:grpSp>
      <p:grpSp>
        <p:nvGrpSpPr>
          <p:cNvPr id="106" name="Group 105"/>
          <p:cNvGrpSpPr/>
          <p:nvPr/>
        </p:nvGrpSpPr>
        <p:grpSpPr>
          <a:xfrm>
            <a:off x="1951990" y="3291205"/>
            <a:ext cx="910590" cy="377825"/>
            <a:chOff x="3127" y="1106"/>
            <a:chExt cx="1529" cy="850"/>
          </a:xfrm>
          <a:noFill/>
        </p:grpSpPr>
        <p:sp>
          <p:nvSpPr>
            <p:cNvPr id="113" name="Rectangles 112"/>
            <p:cNvSpPr/>
            <p:nvPr>
              <p:custDataLst>
                <p:tags r:id="rId50"/>
              </p:custDataLst>
            </p:nvPr>
          </p:nvSpPr>
          <p:spPr>
            <a:xfrm>
              <a:off x="3127" y="1106"/>
              <a:ext cx="1247" cy="85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600"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6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Compartiment Autorizare si avizare</a:t>
              </a:r>
              <a:endParaRPr lang="en-US" sz="600"/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600"/>
            </a:p>
          </p:txBody>
        </p:sp>
        <p:grpSp>
          <p:nvGrpSpPr>
            <p:cNvPr id="139" name="Group 138"/>
            <p:cNvGrpSpPr/>
            <p:nvPr/>
          </p:nvGrpSpPr>
          <p:grpSpPr>
            <a:xfrm>
              <a:off x="4374" y="1106"/>
              <a:ext cx="282" cy="849"/>
              <a:chOff x="6150" y="1106"/>
              <a:chExt cx="282" cy="849"/>
            </a:xfrm>
            <a:grpFill/>
          </p:grpSpPr>
          <p:sp>
            <p:nvSpPr>
              <p:cNvPr id="147" name="Rectangles 146"/>
              <p:cNvSpPr/>
              <p:nvPr>
                <p:custDataLst>
                  <p:tags r:id="rId51"/>
                </p:custDataLst>
              </p:nvPr>
            </p:nvSpPr>
            <p:spPr>
              <a:xfrm>
                <a:off x="6150" y="1106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800"/>
                  <a:t>3</a:t>
                </a:r>
                <a:endParaRPr lang="ro-RO" altLang="en-US" sz="800"/>
              </a:p>
            </p:txBody>
          </p:sp>
          <p:sp>
            <p:nvSpPr>
              <p:cNvPr id="148" name="Rectangles 147"/>
              <p:cNvSpPr/>
              <p:nvPr>
                <p:custDataLst>
                  <p:tags r:id="rId52"/>
                </p:custDataLst>
              </p:nvPr>
            </p:nvSpPr>
            <p:spPr>
              <a:xfrm>
                <a:off x="6150" y="1390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en-US" sz="800">
                    <a:sym typeface="+mn-ea"/>
                  </a:rPr>
                  <a:t>0</a:t>
                </a:r>
                <a:endParaRPr lang="en-US" sz="800">
                  <a:sym typeface="+mn-ea"/>
                </a:endParaRPr>
              </a:p>
            </p:txBody>
          </p:sp>
          <p:sp>
            <p:nvSpPr>
              <p:cNvPr id="149" name="Rectangles 148"/>
              <p:cNvSpPr/>
              <p:nvPr>
                <p:custDataLst>
                  <p:tags r:id="rId53"/>
                </p:custDataLst>
              </p:nvPr>
            </p:nvSpPr>
            <p:spPr>
              <a:xfrm>
                <a:off x="6150" y="1673"/>
                <a:ext cx="283" cy="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r>
                  <a:rPr lang="ro-RO" altLang="en-US" sz="800"/>
                  <a:t>3</a:t>
                </a:r>
                <a:endParaRPr lang="ro-RO" altLang="en-US" sz="800"/>
              </a:p>
            </p:txBody>
          </p:sp>
        </p:grpSp>
      </p:grpSp>
      <p:cxnSp>
        <p:nvCxnSpPr>
          <p:cNvPr id="153" name="Straight Connector 152"/>
          <p:cNvCxnSpPr/>
          <p:nvPr/>
        </p:nvCxnSpPr>
        <p:spPr>
          <a:xfrm flipH="1">
            <a:off x="369570" y="5849620"/>
            <a:ext cx="263525" cy="7620"/>
          </a:xfrm>
          <a:prstGeom prst="line">
            <a:avLst/>
          </a:prstGeom>
          <a:ln w="6350" cmpd="sng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55" name="Straight Connector 154"/>
          <p:cNvCxnSpPr/>
          <p:nvPr/>
        </p:nvCxnSpPr>
        <p:spPr>
          <a:xfrm flipV="1">
            <a:off x="377190" y="1054735"/>
            <a:ext cx="0" cy="4794250"/>
          </a:xfrm>
          <a:prstGeom prst="line">
            <a:avLst/>
          </a:prstGeom>
          <a:ln w="6350" cmpd="sng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57" name="Straight Connector 156"/>
          <p:cNvCxnSpPr/>
          <p:nvPr/>
        </p:nvCxnSpPr>
        <p:spPr>
          <a:xfrm>
            <a:off x="369570" y="1031240"/>
            <a:ext cx="4492625" cy="0"/>
          </a:xfrm>
          <a:prstGeom prst="line">
            <a:avLst/>
          </a:prstGeom>
          <a:ln w="6350" cmpd="sng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/>
          <p:nvPr/>
        </p:nvCxnSpPr>
        <p:spPr>
          <a:xfrm flipV="1">
            <a:off x="4862195" y="983615"/>
            <a:ext cx="0" cy="476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62" name="Straight Arrow Connector 161"/>
          <p:cNvCxnSpPr/>
          <p:nvPr/>
        </p:nvCxnSpPr>
        <p:spPr>
          <a:xfrm flipH="1" flipV="1">
            <a:off x="1872615" y="2523490"/>
            <a:ext cx="108000" cy="4445"/>
          </a:xfrm>
          <a:prstGeom prst="straightConnector1">
            <a:avLst/>
          </a:prstGeom>
          <a:solidFill>
            <a:schemeClr val="bg1"/>
          </a:solidFill>
          <a:ln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>
            <a:stCxn id="4" idx="3"/>
          </p:cNvCxnSpPr>
          <p:nvPr/>
        </p:nvCxnSpPr>
        <p:spPr>
          <a:xfrm>
            <a:off x="2068195" y="1417320"/>
            <a:ext cx="277495" cy="25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64" name="Elbow Connector 163"/>
          <p:cNvCxnSpPr/>
          <p:nvPr/>
        </p:nvCxnSpPr>
        <p:spPr>
          <a:xfrm rot="16200000" flipV="1">
            <a:off x="2245995" y="1517015"/>
            <a:ext cx="202565" cy="3175"/>
          </a:xfrm>
          <a:prstGeom prst="bentConnector3">
            <a:avLst>
              <a:gd name="adj1" fmla="val 49843"/>
            </a:avLst>
          </a:prstGeom>
          <a:solidFill>
            <a:schemeClr val="bg1">
              <a:lumMod val="85000"/>
            </a:schemeClr>
          </a:solidFill>
          <a:ln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166*162"/>
  <p:tag name="TABLE_ENDDRAG_RECT" val="778*279*166*162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3399</Words>
  <Application>WPS Presentation</Application>
  <PresentationFormat>Widescreen</PresentationFormat>
  <Paragraphs>507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0" baseType="lpstr">
      <vt:lpstr>Arial</vt:lpstr>
      <vt:lpstr>SimSun</vt:lpstr>
      <vt:lpstr>Wingdings</vt:lpstr>
      <vt:lpstr>Times New Roman</vt:lpstr>
      <vt:lpstr>Calibri</vt:lpstr>
      <vt:lpstr>Microsoft YaHei</vt:lpstr>
      <vt:lpstr>Arial Unicode MS</vt:lpstr>
      <vt:lpstr>Calibri Light</vt:lpstr>
      <vt:lpstr>Office Theme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userx</dc:creator>
  <cp:lastModifiedBy>Marilena Muscalita</cp:lastModifiedBy>
  <cp:revision>230</cp:revision>
  <dcterms:created xsi:type="dcterms:W3CDTF">2020-02-05T14:22:00Z</dcterms:created>
  <dcterms:modified xsi:type="dcterms:W3CDTF">2026-10-05T07:20:32Z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1033-12.1.0.28485</vt:lpwstr>
  </property>
  <property fmtid="{D5CDD505-2E9C-101B-9397-08002B2CF9AE}" pid="3" name="ICV">
    <vt:lpwstr>8D719DAB9E444CE595E3F98B033CDC21_13</vt:lpwstr>
  </property>
</Properties>
</file>